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5" r:id="rId10"/>
    <p:sldId id="267" r:id="rId11"/>
    <p:sldId id="268" r:id="rId12"/>
    <p:sldId id="269" r:id="rId13"/>
    <p:sldId id="270" r:id="rId14"/>
    <p:sldId id="272" r:id="rId15"/>
  </p:sldIdLst>
  <p:sldSz cx="9906000" cy="6858000" type="A4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000"/>
    <a:srgbClr val="87CEFF"/>
    <a:srgbClr val="CE35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50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8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594ED-E5EE-4963-B596-8A842DA0763A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C0D78-E8EE-464C-ADB4-54EB0BC10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8350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594ED-E5EE-4963-B596-8A842DA0763A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C0D78-E8EE-464C-ADB4-54EB0BC10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8711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594ED-E5EE-4963-B596-8A842DA0763A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C0D78-E8EE-464C-ADB4-54EB0BC10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4906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594ED-E5EE-4963-B596-8A842DA0763A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C0D78-E8EE-464C-ADB4-54EB0BC10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470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594ED-E5EE-4963-B596-8A842DA0763A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C0D78-E8EE-464C-ADB4-54EB0BC10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414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594ED-E5EE-4963-B596-8A842DA0763A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C0D78-E8EE-464C-ADB4-54EB0BC10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355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594ED-E5EE-4963-B596-8A842DA0763A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C0D78-E8EE-464C-ADB4-54EB0BC10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60133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594ED-E5EE-4963-B596-8A842DA0763A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C0D78-E8EE-464C-ADB4-54EB0BC10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9154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594ED-E5EE-4963-B596-8A842DA0763A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C0D78-E8EE-464C-ADB4-54EB0BC10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9115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594ED-E5EE-4963-B596-8A842DA0763A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C0D78-E8EE-464C-ADB4-54EB0BC10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47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594ED-E5EE-4963-B596-8A842DA0763A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C0D78-E8EE-464C-ADB4-54EB0BC10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9908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2594ED-E5EE-4963-B596-8A842DA0763A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7C0D78-E8EE-464C-ADB4-54EB0BC10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3919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87558" y="3198168"/>
            <a:ext cx="3930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DVRS </a:t>
            </a:r>
            <a:r>
              <a:rPr lang="ko-KR" altLang="en-US" sz="2400" b="1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솔더크림</a:t>
            </a:r>
            <a:r>
              <a:rPr lang="ko-KR" altLang="en-US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데이터 분석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267556" y="5835860"/>
            <a:ext cx="13708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IT</a:t>
            </a:r>
            <a:r>
              <a:rPr lang="ko-KR" altLang="en-US" sz="1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사업부 개발</a:t>
            </a:r>
            <a:r>
              <a:rPr lang="en-US" altLang="ko-KR" sz="1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4</a:t>
            </a:r>
            <a:r>
              <a:rPr lang="ko-KR" altLang="en-US" sz="1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팀</a:t>
            </a:r>
          </a:p>
        </p:txBody>
      </p:sp>
    </p:spTree>
    <p:extLst>
      <p:ext uri="{BB962C8B-B14F-4D97-AF65-F5344CB8AC3E}">
        <p14:creationId xmlns:p14="http://schemas.microsoft.com/office/powerpoint/2010/main" val="9921535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96716" y="624256"/>
            <a:ext cx="9662748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6716" y="118940"/>
            <a:ext cx="3308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DVRS </a:t>
            </a:r>
            <a:r>
              <a:rPr lang="ko-KR" altLang="en-US" sz="2000" b="1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솔더크림</a:t>
            </a:r>
            <a:r>
              <a:rPr lang="ko-KR" altLang="en-US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데이터 분석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77560" y="1303059"/>
            <a:ext cx="3802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>
                <a:latin typeface="+mn-ea"/>
              </a:rPr>
              <a:t>일자 별 </a:t>
            </a:r>
            <a:r>
              <a:rPr lang="ko-KR" altLang="en-US" sz="1200" b="1" dirty="0" err="1">
                <a:latin typeface="+mn-ea"/>
              </a:rPr>
              <a:t>스퀴즈</a:t>
            </a:r>
            <a:r>
              <a:rPr lang="ko-KR" altLang="en-US" sz="1200" b="1" dirty="0">
                <a:latin typeface="+mn-ea"/>
              </a:rPr>
              <a:t> 압력 및 습도</a:t>
            </a:r>
            <a:r>
              <a:rPr lang="en-US" altLang="ko-KR" sz="1200" b="1" dirty="0">
                <a:latin typeface="+mn-ea"/>
              </a:rPr>
              <a:t/>
            </a:r>
            <a:br>
              <a:rPr lang="en-US" altLang="ko-KR" sz="1200" b="1" dirty="0">
                <a:latin typeface="+mn-ea"/>
              </a:rPr>
            </a:br>
            <a:r>
              <a:rPr lang="en-US" altLang="ko-KR" sz="1200" dirty="0">
                <a:latin typeface="+mn-ea"/>
              </a:rPr>
              <a:t>- </a:t>
            </a:r>
            <a:r>
              <a:rPr lang="ko-KR" altLang="en-US" sz="1200" dirty="0">
                <a:latin typeface="+mn-ea"/>
              </a:rPr>
              <a:t>불량 발생 일자 </a:t>
            </a:r>
            <a:r>
              <a:rPr lang="en-US" altLang="ko-KR" sz="1200" dirty="0">
                <a:latin typeface="+mn-ea"/>
              </a:rPr>
              <a:t>: 12</a:t>
            </a:r>
            <a:r>
              <a:rPr lang="ko-KR" altLang="en-US" sz="1200" dirty="0">
                <a:latin typeface="+mn-ea"/>
              </a:rPr>
              <a:t>월 </a:t>
            </a:r>
            <a:r>
              <a:rPr lang="en-US" altLang="ko-KR" sz="1200" dirty="0">
                <a:latin typeface="+mn-ea"/>
              </a:rPr>
              <a:t>3</a:t>
            </a:r>
            <a:r>
              <a:rPr lang="ko-KR" altLang="en-US" sz="1200" dirty="0">
                <a:latin typeface="+mn-ea"/>
              </a:rPr>
              <a:t>일</a:t>
            </a:r>
            <a:r>
              <a:rPr lang="en-US" altLang="ko-KR" sz="1200" dirty="0">
                <a:latin typeface="+mn-ea"/>
              </a:rPr>
              <a:t>, 5</a:t>
            </a:r>
            <a:r>
              <a:rPr lang="ko-KR" altLang="en-US" sz="1200" dirty="0">
                <a:latin typeface="+mn-ea"/>
              </a:rPr>
              <a:t>일</a:t>
            </a:r>
            <a:r>
              <a:rPr lang="en-US" altLang="ko-KR" sz="1200" dirty="0">
                <a:latin typeface="+mn-ea"/>
              </a:rPr>
              <a:t>, 9</a:t>
            </a:r>
            <a:r>
              <a:rPr lang="ko-KR" altLang="en-US" sz="1200" dirty="0">
                <a:latin typeface="+mn-ea"/>
              </a:rPr>
              <a:t>일</a:t>
            </a:r>
            <a:r>
              <a:rPr lang="en-US" altLang="ko-KR" sz="1200" dirty="0">
                <a:latin typeface="+mn-ea"/>
              </a:rPr>
              <a:t>, 10</a:t>
            </a:r>
            <a:r>
              <a:rPr lang="ko-KR" altLang="en-US" sz="1200" dirty="0">
                <a:latin typeface="+mn-ea"/>
              </a:rPr>
              <a:t>일</a:t>
            </a:r>
            <a:r>
              <a:rPr lang="en-US" altLang="ko-KR" sz="1200" dirty="0">
                <a:latin typeface="+mn-ea"/>
              </a:rPr>
              <a:t>, 11</a:t>
            </a:r>
            <a:r>
              <a:rPr lang="ko-KR" altLang="en-US" sz="1200" dirty="0">
                <a:latin typeface="+mn-ea"/>
              </a:rPr>
              <a:t>일</a:t>
            </a:r>
            <a:endParaRPr lang="en-US" altLang="ko-KR" sz="1200" b="1" dirty="0">
              <a:latin typeface="+mn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99363" y="779238"/>
            <a:ext cx="2698175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latin typeface="+mn-ea"/>
              </a:rPr>
              <a:t>불량이 발생한 날의 측정값</a:t>
            </a:r>
            <a:endParaRPr lang="ko-KR" altLang="en-US" sz="1200" dirty="0">
              <a:latin typeface="+mn-ea"/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8935993" y="2002142"/>
            <a:ext cx="473380" cy="369332"/>
            <a:chOff x="8065114" y="4429155"/>
            <a:chExt cx="473380" cy="369332"/>
          </a:xfrm>
        </p:grpSpPr>
        <p:sp>
          <p:nvSpPr>
            <p:cNvPr id="16" name="TextBox 15"/>
            <p:cNvSpPr txBox="1"/>
            <p:nvPr/>
          </p:nvSpPr>
          <p:spPr>
            <a:xfrm>
              <a:off x="8122996" y="4429155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 dirty="0">
                  <a:latin typeface="+mn-ea"/>
                </a:rPr>
                <a:t>불량</a:t>
              </a:r>
              <a:endParaRPr lang="en-US" altLang="ko-KR" sz="900" dirty="0">
                <a:latin typeface="+mn-ea"/>
              </a:endParaRPr>
            </a:p>
            <a:p>
              <a:r>
                <a:rPr lang="ko-KR" altLang="en-US" sz="900" dirty="0">
                  <a:latin typeface="+mn-ea"/>
                </a:rPr>
                <a:t>양품</a:t>
              </a:r>
              <a:endParaRPr lang="en-US" altLang="ko-KR" sz="900" dirty="0">
                <a:latin typeface="+mn-ea"/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8065114" y="4487205"/>
              <a:ext cx="100240" cy="100240"/>
            </a:xfrm>
            <a:prstGeom prst="rect">
              <a:avLst/>
            </a:prstGeom>
            <a:solidFill>
              <a:srgbClr val="CE35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8065114" y="4640944"/>
              <a:ext cx="100240" cy="100240"/>
            </a:xfrm>
            <a:prstGeom prst="rect">
              <a:avLst/>
            </a:prstGeom>
            <a:solidFill>
              <a:srgbClr val="87CE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r="18406"/>
          <a:stretch/>
        </p:blipFill>
        <p:spPr>
          <a:xfrm>
            <a:off x="4895258" y="2380684"/>
            <a:ext cx="2250245" cy="298364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326564" y="2045841"/>
            <a:ext cx="1572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latin typeface="+mn-ea"/>
              </a:rPr>
              <a:t>[ </a:t>
            </a:r>
            <a:r>
              <a:rPr lang="ko-KR" altLang="en-US" sz="1200" dirty="0" err="1">
                <a:latin typeface="+mn-ea"/>
              </a:rPr>
              <a:t>스퀴즈</a:t>
            </a:r>
            <a:r>
              <a:rPr lang="ko-KR" altLang="en-US" sz="1200" dirty="0">
                <a:latin typeface="+mn-ea"/>
              </a:rPr>
              <a:t> 최대 압력 </a:t>
            </a:r>
            <a:r>
              <a:rPr lang="en-US" altLang="ko-KR" sz="1200" dirty="0">
                <a:latin typeface="+mn-ea"/>
              </a:rPr>
              <a:t>]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r="16221"/>
          <a:stretch/>
        </p:blipFill>
        <p:spPr>
          <a:xfrm>
            <a:off x="2576189" y="2380684"/>
            <a:ext cx="2310496" cy="298364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073803" y="2045841"/>
            <a:ext cx="1572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latin typeface="+mn-ea"/>
              </a:rPr>
              <a:t>[ </a:t>
            </a:r>
            <a:r>
              <a:rPr lang="ko-KR" altLang="en-US" sz="1200" dirty="0" err="1">
                <a:latin typeface="+mn-ea"/>
              </a:rPr>
              <a:t>스퀴즈</a:t>
            </a:r>
            <a:r>
              <a:rPr lang="ko-KR" altLang="en-US" sz="1200" dirty="0">
                <a:latin typeface="+mn-ea"/>
              </a:rPr>
              <a:t> 최소 압력 </a:t>
            </a:r>
            <a:r>
              <a:rPr lang="en-US" altLang="ko-KR" sz="1200" dirty="0">
                <a:latin typeface="+mn-ea"/>
              </a:rPr>
              <a:t>]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13824" y="2045841"/>
            <a:ext cx="1572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latin typeface="+mn-ea"/>
              </a:rPr>
              <a:t>[ </a:t>
            </a:r>
            <a:r>
              <a:rPr lang="ko-KR" altLang="en-US" sz="1200" dirty="0" err="1">
                <a:latin typeface="+mn-ea"/>
              </a:rPr>
              <a:t>스퀴즈</a:t>
            </a:r>
            <a:r>
              <a:rPr lang="ko-KR" altLang="en-US" sz="1200" dirty="0">
                <a:latin typeface="+mn-ea"/>
              </a:rPr>
              <a:t> 평균 압력 </a:t>
            </a:r>
            <a:r>
              <a:rPr lang="en-US" altLang="ko-KR" sz="1200" dirty="0">
                <a:latin typeface="+mn-ea"/>
              </a:rPr>
              <a:t>]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4"/>
          <a:srcRect r="18053"/>
          <a:stretch/>
        </p:blipFill>
        <p:spPr>
          <a:xfrm>
            <a:off x="307637" y="2380684"/>
            <a:ext cx="2259979" cy="2983648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5"/>
          <a:srcRect r="18223"/>
          <a:stretch/>
        </p:blipFill>
        <p:spPr>
          <a:xfrm>
            <a:off x="7154077" y="2380684"/>
            <a:ext cx="2255296" cy="2983648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8033789" y="2045841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latin typeface="+mn-ea"/>
              </a:rPr>
              <a:t>[ </a:t>
            </a:r>
            <a:r>
              <a:rPr lang="ko-KR" altLang="en-US" sz="1200" dirty="0">
                <a:latin typeface="+mn-ea"/>
              </a:rPr>
              <a:t>습도 </a:t>
            </a:r>
            <a:r>
              <a:rPr lang="en-US" altLang="ko-KR" sz="1200" dirty="0">
                <a:latin typeface="+mn-ea"/>
              </a:rPr>
              <a:t>]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097407" y="5242872"/>
            <a:ext cx="667588" cy="20774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900" dirty="0">
                <a:latin typeface="+mn-ea"/>
              </a:rPr>
              <a:t>시간</a:t>
            </a:r>
            <a:endParaRPr lang="en-US" altLang="ko-KR" sz="900" dirty="0">
              <a:latin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477896" y="5242872"/>
            <a:ext cx="667588" cy="20774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900" dirty="0">
                <a:latin typeface="+mn-ea"/>
              </a:rPr>
              <a:t>시간</a:t>
            </a:r>
            <a:endParaRPr lang="en-US" altLang="ko-KR" sz="900" dirty="0">
              <a:latin typeface="+mn-e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123790" y="5242873"/>
            <a:ext cx="667588" cy="20774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900" dirty="0">
                <a:latin typeface="+mn-ea"/>
              </a:rPr>
              <a:t>시간</a:t>
            </a:r>
            <a:endParaRPr lang="en-US" altLang="ko-KR" sz="900" dirty="0">
              <a:latin typeface="+mn-ea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794117" y="5242871"/>
            <a:ext cx="667588" cy="20774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900" dirty="0">
                <a:latin typeface="+mn-ea"/>
              </a:rPr>
              <a:t>시간</a:t>
            </a:r>
            <a:endParaRPr lang="en-US" altLang="ko-KR" sz="900" dirty="0">
              <a:latin typeface="+mn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77560" y="5583310"/>
            <a:ext cx="450468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</a:rPr>
              <a:t>압력 및 습도 결과에서 </a:t>
            </a:r>
            <a:r>
              <a:rPr lang="en-US" altLang="ko-KR" sz="1200" dirty="0">
                <a:latin typeface="+mn-ea"/>
              </a:rPr>
              <a:t>SPI </a:t>
            </a:r>
            <a:r>
              <a:rPr lang="ko-KR" altLang="en-US" sz="1200" dirty="0">
                <a:latin typeface="+mn-ea"/>
              </a:rPr>
              <a:t>불량 파악이 어려움</a:t>
            </a:r>
            <a:endParaRPr lang="en-US" altLang="ko-KR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52887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13">
            <a:extLst>
              <a:ext uri="{FF2B5EF4-FFF2-40B4-BE49-F238E27FC236}">
                <a16:creationId xmlns="" xmlns:a16="http://schemas.microsoft.com/office/drawing/2014/main" id="{74C52537-8009-FD43-9831-8A41C4A02397}"/>
              </a:ext>
            </a:extLst>
          </p:cNvPr>
          <p:cNvCxnSpPr/>
          <p:nvPr/>
        </p:nvCxnSpPr>
        <p:spPr>
          <a:xfrm>
            <a:off x="96716" y="624256"/>
            <a:ext cx="9662748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8AF22F8C-8C46-FD48-B0F4-4420D920BBC0}"/>
              </a:ext>
            </a:extLst>
          </p:cNvPr>
          <p:cNvSpPr txBox="1"/>
          <p:nvPr/>
        </p:nvSpPr>
        <p:spPr>
          <a:xfrm>
            <a:off x="96716" y="118940"/>
            <a:ext cx="3308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DVRS </a:t>
            </a:r>
            <a:r>
              <a:rPr lang="ko-KR" altLang="en-US" sz="2000" b="1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솔더크림</a:t>
            </a:r>
            <a:r>
              <a:rPr lang="ko-KR" altLang="en-US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데이터 분석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EA16DB54-21A8-EF49-8B3E-F82B48FD2A76}"/>
              </a:ext>
            </a:extLst>
          </p:cNvPr>
          <p:cNvSpPr txBox="1"/>
          <p:nvPr/>
        </p:nvSpPr>
        <p:spPr>
          <a:xfrm>
            <a:off x="199363" y="779238"/>
            <a:ext cx="3044423" cy="373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latin typeface="+mn-ea"/>
              </a:rPr>
              <a:t>측정값 기준 </a:t>
            </a:r>
            <a:r>
              <a:rPr lang="en-US" altLang="ko-KR" sz="1400" b="1" dirty="0">
                <a:latin typeface="+mn-ea"/>
              </a:rPr>
              <a:t>SPI </a:t>
            </a:r>
            <a:r>
              <a:rPr lang="ko-KR" altLang="en-US" sz="1400" b="1" dirty="0">
                <a:latin typeface="+mn-ea"/>
              </a:rPr>
              <a:t>양품</a:t>
            </a:r>
            <a:r>
              <a:rPr lang="en-US" altLang="ko-KR" sz="1400" b="1" dirty="0">
                <a:latin typeface="+mn-ea"/>
              </a:rPr>
              <a:t>/</a:t>
            </a:r>
            <a:r>
              <a:rPr lang="ko-KR" altLang="en-US" sz="1400" b="1" dirty="0">
                <a:latin typeface="+mn-ea"/>
              </a:rPr>
              <a:t>불량 분류</a:t>
            </a:r>
            <a:endParaRPr lang="ko-KR" altLang="en-US" sz="1200" dirty="0">
              <a:latin typeface="+mn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4AC16AAF-5D4E-3149-8695-53BD5453D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175" y="3026419"/>
            <a:ext cx="6765932" cy="33780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BD3B117-FC04-8C4E-BB57-BC97AFE84F47}"/>
              </a:ext>
            </a:extLst>
          </p:cNvPr>
          <p:cNvSpPr txBox="1"/>
          <p:nvPr/>
        </p:nvSpPr>
        <p:spPr>
          <a:xfrm>
            <a:off x="477560" y="1303059"/>
            <a:ext cx="75151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 err="1">
                <a:latin typeface="+mn-ea"/>
              </a:rPr>
              <a:t>스퀴즈</a:t>
            </a:r>
            <a:r>
              <a:rPr lang="ko-KR" altLang="en-US" sz="1200" b="1" dirty="0">
                <a:latin typeface="+mn-ea"/>
              </a:rPr>
              <a:t> 값 별 </a:t>
            </a:r>
            <a:r>
              <a:rPr lang="en-US" altLang="ko-KR" sz="1200" b="1" dirty="0">
                <a:latin typeface="+mn-ea"/>
              </a:rPr>
              <a:t>SPI </a:t>
            </a:r>
            <a:r>
              <a:rPr lang="ko-KR" altLang="en-US" sz="1200" b="1" dirty="0">
                <a:latin typeface="+mn-ea"/>
              </a:rPr>
              <a:t>불량 판별</a:t>
            </a:r>
            <a:r>
              <a:rPr lang="en-US" altLang="ko-KR" sz="1200" b="1" dirty="0">
                <a:latin typeface="+mn-ea"/>
              </a:rPr>
              <a:t/>
            </a:r>
            <a:br>
              <a:rPr lang="en-US" altLang="ko-KR" sz="1200" b="1" dirty="0">
                <a:latin typeface="+mn-ea"/>
              </a:rPr>
            </a:br>
            <a:r>
              <a:rPr lang="en-US" altLang="ko-KR" sz="1200" dirty="0">
                <a:latin typeface="+mn-ea"/>
              </a:rPr>
              <a:t>- </a:t>
            </a:r>
            <a:r>
              <a:rPr lang="ko-KR" altLang="en-US" sz="1200" dirty="0" err="1">
                <a:latin typeface="+mn-ea"/>
              </a:rPr>
              <a:t>스퀴즈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u="sng" dirty="0">
                <a:latin typeface="+mn-ea"/>
              </a:rPr>
              <a:t>최대 압력이 </a:t>
            </a:r>
            <a:r>
              <a:rPr lang="en-US" altLang="ko-KR" sz="1200" u="sng" dirty="0">
                <a:latin typeface="+mn-ea"/>
              </a:rPr>
              <a:t>15.13</a:t>
            </a:r>
            <a:r>
              <a:rPr lang="ko-KR" altLang="en-US" sz="1200" u="sng" dirty="0">
                <a:latin typeface="+mn-ea"/>
              </a:rPr>
              <a:t> 이상</a:t>
            </a:r>
            <a:r>
              <a:rPr lang="en-US" altLang="ko-KR" sz="1200" u="sng" dirty="0">
                <a:latin typeface="+mn-ea"/>
              </a:rPr>
              <a:t>,</a:t>
            </a:r>
            <a:r>
              <a:rPr lang="ko-KR" altLang="en-US" sz="1200" u="sng" dirty="0">
                <a:latin typeface="+mn-ea"/>
              </a:rPr>
              <a:t> </a:t>
            </a:r>
            <a:r>
              <a:rPr lang="ko-KR" altLang="en-US" sz="1200" u="sng" dirty="0" err="1">
                <a:latin typeface="+mn-ea"/>
              </a:rPr>
              <a:t>생산수량이</a:t>
            </a:r>
            <a:r>
              <a:rPr lang="ko-KR" altLang="en-US" sz="1200" u="sng" dirty="0">
                <a:latin typeface="+mn-ea"/>
              </a:rPr>
              <a:t> </a:t>
            </a:r>
            <a:r>
              <a:rPr lang="en-US" altLang="ko-KR" sz="1200" u="sng" dirty="0">
                <a:latin typeface="+mn-ea"/>
              </a:rPr>
              <a:t>76,832~77,154</a:t>
            </a:r>
            <a:r>
              <a:rPr lang="ko-KR" altLang="en-US" sz="1200" u="sng" dirty="0">
                <a:latin typeface="+mn-ea"/>
              </a:rPr>
              <a:t> 인 경우 </a:t>
            </a:r>
            <a:r>
              <a:rPr lang="en-US" altLang="ko-KR" sz="1200" u="sng" dirty="0">
                <a:latin typeface="+mn-ea"/>
              </a:rPr>
              <a:t>SPI </a:t>
            </a:r>
            <a:r>
              <a:rPr lang="ko-KR" altLang="en-US" sz="1200" u="sng" dirty="0">
                <a:latin typeface="+mn-ea"/>
              </a:rPr>
              <a:t>불량 발생 확률이 </a:t>
            </a:r>
            <a:r>
              <a:rPr lang="en-US" altLang="ko-KR" sz="1200" u="sng" dirty="0">
                <a:latin typeface="+mn-ea"/>
              </a:rPr>
              <a:t>90%</a:t>
            </a:r>
            <a:r>
              <a:rPr lang="ko-KR" altLang="en-US" sz="1200" u="sng" dirty="0">
                <a:latin typeface="+mn-ea"/>
              </a:rPr>
              <a:t> 이상</a:t>
            </a:r>
            <a:r>
              <a:rPr lang="en-US" altLang="ko-KR" sz="1200" u="sng" dirty="0">
                <a:latin typeface="+mn-ea"/>
              </a:rPr>
              <a:t/>
            </a:r>
            <a:br>
              <a:rPr lang="en-US" altLang="ko-KR" sz="1200" u="sng" dirty="0">
                <a:latin typeface="+mn-ea"/>
              </a:rPr>
            </a:br>
            <a:r>
              <a:rPr lang="en-US" altLang="ko-KR" sz="1200" dirty="0">
                <a:latin typeface="+mn-ea"/>
              </a:rPr>
              <a:t>- </a:t>
            </a:r>
            <a:r>
              <a:rPr lang="ko-KR" altLang="en-US" sz="1200" dirty="0">
                <a:latin typeface="+mn-ea"/>
              </a:rPr>
              <a:t>방법</a:t>
            </a:r>
            <a:r>
              <a:rPr lang="en-US" altLang="ko-KR" sz="1200" dirty="0">
                <a:latin typeface="+mn-ea"/>
              </a:rPr>
              <a:t>:</a:t>
            </a:r>
            <a:r>
              <a:rPr lang="ko-KR" altLang="en-US" sz="1200" dirty="0">
                <a:latin typeface="+mn-ea"/>
              </a:rPr>
              <a:t> </a:t>
            </a:r>
            <a:r>
              <a:rPr lang="en-US" altLang="ko-KR" sz="1200" dirty="0">
                <a:latin typeface="+mn-ea"/>
              </a:rPr>
              <a:t>Decision Tree (Oversampling</a:t>
            </a:r>
            <a:r>
              <a:rPr lang="ko-KR" altLang="en-US" sz="1200" dirty="0">
                <a:latin typeface="+mn-ea"/>
              </a:rPr>
              <a:t> </a:t>
            </a:r>
            <a:r>
              <a:rPr lang="en-US" altLang="ko-KR" sz="1200" dirty="0">
                <a:latin typeface="+mn-ea"/>
              </a:rPr>
              <a:t>data)</a:t>
            </a:r>
            <a:endParaRPr lang="en-US" altLang="ko-KR" sz="12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08218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13">
            <a:extLst>
              <a:ext uri="{FF2B5EF4-FFF2-40B4-BE49-F238E27FC236}">
                <a16:creationId xmlns="" xmlns:a16="http://schemas.microsoft.com/office/drawing/2014/main" id="{74C52537-8009-FD43-9831-8A41C4A02397}"/>
              </a:ext>
            </a:extLst>
          </p:cNvPr>
          <p:cNvCxnSpPr/>
          <p:nvPr/>
        </p:nvCxnSpPr>
        <p:spPr>
          <a:xfrm>
            <a:off x="96716" y="624256"/>
            <a:ext cx="9662748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8AF22F8C-8C46-FD48-B0F4-4420D920BBC0}"/>
              </a:ext>
            </a:extLst>
          </p:cNvPr>
          <p:cNvSpPr txBox="1"/>
          <p:nvPr/>
        </p:nvSpPr>
        <p:spPr>
          <a:xfrm>
            <a:off x="96716" y="118940"/>
            <a:ext cx="3308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DVRS </a:t>
            </a:r>
            <a:r>
              <a:rPr lang="ko-KR" altLang="en-US" sz="2000" b="1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솔더크림</a:t>
            </a:r>
            <a:r>
              <a:rPr lang="ko-KR" altLang="en-US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데이터 분석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EA16DB54-21A8-EF49-8B3E-F82B48FD2A76}"/>
              </a:ext>
            </a:extLst>
          </p:cNvPr>
          <p:cNvSpPr txBox="1"/>
          <p:nvPr/>
        </p:nvSpPr>
        <p:spPr>
          <a:xfrm>
            <a:off x="199363" y="779238"/>
            <a:ext cx="2034531" cy="373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 err="1">
                <a:latin typeface="+mn-ea"/>
              </a:rPr>
              <a:t>스퀴즈</a:t>
            </a:r>
            <a:r>
              <a:rPr lang="ko-KR" altLang="en-US" sz="1400" b="1" dirty="0">
                <a:latin typeface="+mn-ea"/>
              </a:rPr>
              <a:t> 측정값 분류</a:t>
            </a:r>
            <a:endParaRPr lang="ko-KR" altLang="en-US" sz="1200" dirty="0">
              <a:latin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BD3B117-FC04-8C4E-BB57-BC97AFE84F47}"/>
              </a:ext>
            </a:extLst>
          </p:cNvPr>
          <p:cNvSpPr txBox="1"/>
          <p:nvPr/>
        </p:nvSpPr>
        <p:spPr>
          <a:xfrm>
            <a:off x="477560" y="1303059"/>
            <a:ext cx="6280887" cy="8876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 err="1">
                <a:latin typeface="+mn-ea"/>
              </a:rPr>
              <a:t>스퀴즈</a:t>
            </a:r>
            <a:r>
              <a:rPr lang="ko-KR" altLang="en-US" sz="1200" b="1" dirty="0">
                <a:latin typeface="+mn-ea"/>
              </a:rPr>
              <a:t> 값 별 </a:t>
            </a:r>
            <a:r>
              <a:rPr lang="en-US" altLang="ko-KR" sz="1200" b="1" dirty="0">
                <a:latin typeface="+mn-ea"/>
              </a:rPr>
              <a:t>SPI </a:t>
            </a:r>
            <a:r>
              <a:rPr lang="ko-KR" altLang="en-US" sz="1200" b="1" dirty="0">
                <a:latin typeface="+mn-ea"/>
              </a:rPr>
              <a:t>불량 판별</a:t>
            </a:r>
            <a:r>
              <a:rPr lang="en-US" altLang="ko-KR" sz="1200" b="1" dirty="0">
                <a:latin typeface="+mn-ea"/>
              </a:rPr>
              <a:t/>
            </a:r>
            <a:br>
              <a:rPr lang="en-US" altLang="ko-KR" sz="1200" b="1" dirty="0">
                <a:latin typeface="+mn-ea"/>
              </a:rPr>
            </a:br>
            <a:r>
              <a:rPr lang="en-US" altLang="ko-KR" sz="1200" dirty="0">
                <a:latin typeface="+mn-ea"/>
              </a:rPr>
              <a:t>-</a:t>
            </a:r>
            <a:r>
              <a:rPr lang="ko-KR" altLang="en-US" sz="1200" dirty="0">
                <a:latin typeface="+mn-ea"/>
              </a:rPr>
              <a:t> 측정값 기준 군집 분석 수행</a:t>
            </a:r>
            <a:r>
              <a:rPr lang="en-US" altLang="ko-KR" sz="1200" dirty="0">
                <a:latin typeface="+mn-ea"/>
              </a:rPr>
              <a:t/>
            </a:r>
            <a:br>
              <a:rPr lang="en-US" altLang="ko-KR" sz="1200" dirty="0">
                <a:latin typeface="+mn-ea"/>
              </a:rPr>
            </a:br>
            <a:r>
              <a:rPr lang="en-US" altLang="ko-KR" sz="1200" dirty="0">
                <a:latin typeface="+mn-ea"/>
              </a:rPr>
              <a:t>-</a:t>
            </a:r>
            <a:r>
              <a:rPr lang="ko-KR" altLang="en-US" sz="1200" dirty="0">
                <a:latin typeface="+mn-ea"/>
              </a:rPr>
              <a:t> 최적의 군집 수는 </a:t>
            </a:r>
            <a:r>
              <a:rPr lang="en-US" altLang="ko-KR" sz="1200" dirty="0">
                <a:latin typeface="+mn-ea"/>
              </a:rPr>
              <a:t>2</a:t>
            </a:r>
            <a:r>
              <a:rPr lang="ko-KR" altLang="en-US" sz="1200" dirty="0">
                <a:latin typeface="+mn-ea"/>
              </a:rPr>
              <a:t>개로</a:t>
            </a:r>
            <a:r>
              <a:rPr lang="en-US" altLang="ko-KR" sz="1200" dirty="0">
                <a:latin typeface="+mn-ea"/>
              </a:rPr>
              <a:t>,</a:t>
            </a:r>
            <a:r>
              <a:rPr lang="ko-KR" altLang="en-US" sz="1200" dirty="0">
                <a:latin typeface="+mn-ea"/>
              </a:rPr>
              <a:t> 측정값 기준으로 양품</a:t>
            </a:r>
            <a:r>
              <a:rPr lang="en-US" altLang="ko-KR" sz="1200" dirty="0">
                <a:latin typeface="+mn-ea"/>
              </a:rPr>
              <a:t>/</a:t>
            </a:r>
            <a:r>
              <a:rPr lang="ko-KR" altLang="en-US" sz="1200" dirty="0">
                <a:latin typeface="+mn-ea"/>
              </a:rPr>
              <a:t>불량을 구분하기에 적합하다고 판정</a:t>
            </a:r>
            <a:endParaRPr lang="en-US" altLang="ko-KR" sz="1200" b="1" dirty="0">
              <a:latin typeface="+mn-ea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="" xmlns:a16="http://schemas.microsoft.com/office/drawing/2014/main" id="{7D8A392B-E7BF-2349-9386-CF8742385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1567" y="2697867"/>
            <a:ext cx="3222058" cy="351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9769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="" xmlns:a16="http://schemas.microsoft.com/office/drawing/2014/main" id="{519D2784-C31E-D745-8E7F-43EFDD03B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115" y="2092865"/>
            <a:ext cx="2929144" cy="3199306"/>
          </a:xfrm>
          <a:prstGeom prst="rect">
            <a:avLst/>
          </a:prstGeom>
        </p:spPr>
      </p:pic>
      <p:cxnSp>
        <p:nvCxnSpPr>
          <p:cNvPr id="4" name="직선 연결선 13">
            <a:extLst>
              <a:ext uri="{FF2B5EF4-FFF2-40B4-BE49-F238E27FC236}">
                <a16:creationId xmlns="" xmlns:a16="http://schemas.microsoft.com/office/drawing/2014/main" id="{74C52537-8009-FD43-9831-8A41C4A02397}"/>
              </a:ext>
            </a:extLst>
          </p:cNvPr>
          <p:cNvCxnSpPr/>
          <p:nvPr/>
        </p:nvCxnSpPr>
        <p:spPr>
          <a:xfrm>
            <a:off x="96716" y="624256"/>
            <a:ext cx="9662748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8AF22F8C-8C46-FD48-B0F4-4420D920BBC0}"/>
              </a:ext>
            </a:extLst>
          </p:cNvPr>
          <p:cNvSpPr txBox="1"/>
          <p:nvPr/>
        </p:nvSpPr>
        <p:spPr>
          <a:xfrm>
            <a:off x="96716" y="118940"/>
            <a:ext cx="3308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DVRS </a:t>
            </a:r>
            <a:r>
              <a:rPr lang="ko-KR" altLang="en-US" sz="2000" b="1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솔더크림</a:t>
            </a:r>
            <a:r>
              <a:rPr lang="ko-KR" altLang="en-US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데이터 분석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EA16DB54-21A8-EF49-8B3E-F82B48FD2A76}"/>
              </a:ext>
            </a:extLst>
          </p:cNvPr>
          <p:cNvSpPr txBox="1"/>
          <p:nvPr/>
        </p:nvSpPr>
        <p:spPr>
          <a:xfrm>
            <a:off x="199363" y="779238"/>
            <a:ext cx="2034531" cy="373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 err="1">
                <a:latin typeface="+mn-ea"/>
              </a:rPr>
              <a:t>스퀴즈</a:t>
            </a:r>
            <a:r>
              <a:rPr lang="ko-KR" altLang="en-US" sz="1400" b="1" dirty="0">
                <a:latin typeface="+mn-ea"/>
              </a:rPr>
              <a:t> 측정값 분류</a:t>
            </a:r>
            <a:endParaRPr lang="ko-KR" altLang="en-US" sz="1200" dirty="0">
              <a:latin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BD3B117-FC04-8C4E-BB57-BC97AFE84F47}"/>
              </a:ext>
            </a:extLst>
          </p:cNvPr>
          <p:cNvSpPr txBox="1"/>
          <p:nvPr/>
        </p:nvSpPr>
        <p:spPr>
          <a:xfrm>
            <a:off x="477560" y="1303059"/>
            <a:ext cx="1293944" cy="3336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 err="1">
                <a:latin typeface="+mn-ea"/>
              </a:rPr>
              <a:t>압력값</a:t>
            </a:r>
            <a:r>
              <a:rPr lang="ko-KR" altLang="en-US" sz="1200" b="1" dirty="0">
                <a:latin typeface="+mn-ea"/>
              </a:rPr>
              <a:t> 기준 </a:t>
            </a:r>
            <a:endParaRPr lang="en-US" altLang="ko-KR" sz="1200" b="1" dirty="0"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20BBF6DC-0A0E-A948-B5D0-C83C110F09A0}"/>
              </a:ext>
            </a:extLst>
          </p:cNvPr>
          <p:cNvSpPr txBox="1"/>
          <p:nvPr/>
        </p:nvSpPr>
        <p:spPr>
          <a:xfrm>
            <a:off x="1289962" y="5207961"/>
            <a:ext cx="987450" cy="201081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dirty="0" err="1">
                <a:latin typeface="+mn-ea"/>
              </a:rPr>
              <a:t>스퀴즈</a:t>
            </a:r>
            <a:r>
              <a:rPr lang="ko-KR" altLang="en-US" sz="1000" dirty="0">
                <a:latin typeface="+mn-ea"/>
              </a:rPr>
              <a:t> 최소 압력</a:t>
            </a:r>
            <a:endParaRPr lang="en-US" altLang="ko-KR" sz="1000" dirty="0">
              <a:latin typeface="+mn-ea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="" xmlns:a16="http://schemas.microsoft.com/office/drawing/2014/main" id="{22DBAE44-A1EC-CF47-910A-61FBDC8B1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3514" y="2086811"/>
            <a:ext cx="2929144" cy="319930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F1F68DED-BBD6-BC48-BE8F-D48E98E1016E}"/>
              </a:ext>
            </a:extLst>
          </p:cNvPr>
          <p:cNvSpPr txBox="1"/>
          <p:nvPr/>
        </p:nvSpPr>
        <p:spPr>
          <a:xfrm>
            <a:off x="3341195" y="2893427"/>
            <a:ext cx="164638" cy="158607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dirty="0" err="1">
                <a:latin typeface="+mn-ea"/>
              </a:rPr>
              <a:t>스퀴즈</a:t>
            </a:r>
            <a:r>
              <a:rPr lang="ko-KR" altLang="en-US" sz="1000" dirty="0">
                <a:latin typeface="+mn-ea"/>
              </a:rPr>
              <a:t> 최대 압력</a:t>
            </a:r>
            <a:endParaRPr lang="en-US" altLang="ko-KR" sz="1000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D3DBF6D6-3B09-9948-B1C9-EEBF6953B668}"/>
              </a:ext>
            </a:extLst>
          </p:cNvPr>
          <p:cNvSpPr txBox="1"/>
          <p:nvPr/>
        </p:nvSpPr>
        <p:spPr>
          <a:xfrm>
            <a:off x="226179" y="2899479"/>
            <a:ext cx="164638" cy="158607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dirty="0" err="1">
                <a:latin typeface="+mn-ea"/>
              </a:rPr>
              <a:t>스퀴즈</a:t>
            </a:r>
            <a:r>
              <a:rPr lang="ko-KR" altLang="en-US" sz="1000" dirty="0">
                <a:latin typeface="+mn-ea"/>
              </a:rPr>
              <a:t> 최대 압력</a:t>
            </a:r>
            <a:endParaRPr lang="en-US" altLang="ko-KR" sz="10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9C1BA780-9D6C-D54B-98C5-C4BA0A546FC8}"/>
              </a:ext>
            </a:extLst>
          </p:cNvPr>
          <p:cNvSpPr txBox="1"/>
          <p:nvPr/>
        </p:nvSpPr>
        <p:spPr>
          <a:xfrm>
            <a:off x="4394361" y="5201907"/>
            <a:ext cx="987451" cy="201081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dirty="0" err="1">
                <a:latin typeface="+mn-ea"/>
              </a:rPr>
              <a:t>스퀴즈</a:t>
            </a:r>
            <a:r>
              <a:rPr lang="ko-KR" altLang="en-US" sz="1000" dirty="0">
                <a:latin typeface="+mn-ea"/>
              </a:rPr>
              <a:t> 평균 압력</a:t>
            </a:r>
            <a:endParaRPr lang="en-US" altLang="ko-KR" sz="1000" dirty="0">
              <a:latin typeface="+mn-ea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8608057" y="1272580"/>
            <a:ext cx="675138" cy="351448"/>
            <a:chOff x="8120076" y="1404036"/>
            <a:chExt cx="675138" cy="351448"/>
          </a:xfrm>
        </p:grpSpPr>
        <p:sp>
          <p:nvSpPr>
            <p:cNvPr id="19" name="TextBox 18">
              <a:extLst>
                <a:ext uri="{FF2B5EF4-FFF2-40B4-BE49-F238E27FC236}">
                  <a16:creationId xmlns="" xmlns:a16="http://schemas.microsoft.com/office/drawing/2014/main" id="{7DCE7472-F836-F048-AC9D-63C29844F8D8}"/>
                </a:ext>
              </a:extLst>
            </p:cNvPr>
            <p:cNvSpPr txBox="1"/>
            <p:nvPr/>
          </p:nvSpPr>
          <p:spPr>
            <a:xfrm>
              <a:off x="8315916" y="1554403"/>
              <a:ext cx="479298" cy="20108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000" dirty="0">
                  <a:latin typeface="+mn-ea"/>
                </a:rPr>
                <a:t>SPI</a:t>
              </a:r>
              <a:r>
                <a:rPr lang="ko-KR" altLang="en-US" sz="1000" dirty="0">
                  <a:latin typeface="+mn-ea"/>
                </a:rPr>
                <a:t> 불량</a:t>
              </a:r>
              <a:endParaRPr lang="en-US" altLang="ko-KR" sz="1000" dirty="0">
                <a:latin typeface="+mn-ea"/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="" xmlns:a16="http://schemas.microsoft.com/office/drawing/2014/main" id="{51CCE998-A670-9743-9343-A3DC901679F2}"/>
                </a:ext>
              </a:extLst>
            </p:cNvPr>
            <p:cNvSpPr/>
            <p:nvPr/>
          </p:nvSpPr>
          <p:spPr>
            <a:xfrm>
              <a:off x="8120076" y="1636676"/>
              <a:ext cx="112971" cy="112971"/>
            </a:xfrm>
            <a:prstGeom prst="ellipse">
              <a:avLst/>
            </a:prstGeom>
            <a:solidFill>
              <a:srgbClr val="FF3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="" xmlns:a16="http://schemas.microsoft.com/office/drawing/2014/main" id="{FB89A302-210B-9342-BA0B-DD50B86A63FB}"/>
                </a:ext>
              </a:extLst>
            </p:cNvPr>
            <p:cNvSpPr txBox="1"/>
            <p:nvPr/>
          </p:nvSpPr>
          <p:spPr>
            <a:xfrm>
              <a:off x="8315916" y="1404036"/>
              <a:ext cx="479298" cy="20108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000" dirty="0">
                  <a:latin typeface="+mn-ea"/>
                </a:rPr>
                <a:t>SPI</a:t>
              </a:r>
              <a:r>
                <a:rPr lang="ko-KR" altLang="en-US" sz="1000" dirty="0">
                  <a:latin typeface="+mn-ea"/>
                </a:rPr>
                <a:t> 양품</a:t>
              </a:r>
              <a:endParaRPr lang="en-US" altLang="ko-KR" sz="1000" dirty="0">
                <a:latin typeface="+mn-ea"/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="" xmlns:a16="http://schemas.microsoft.com/office/drawing/2014/main" id="{DBC03F7A-14BC-3443-A109-3FB7A1F0BBD8}"/>
                </a:ext>
              </a:extLst>
            </p:cNvPr>
            <p:cNvSpPr/>
            <p:nvPr/>
          </p:nvSpPr>
          <p:spPr>
            <a:xfrm>
              <a:off x="8120076" y="1473449"/>
              <a:ext cx="112971" cy="11297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DC986254-0023-8F45-8101-02B85929E973}"/>
              </a:ext>
            </a:extLst>
          </p:cNvPr>
          <p:cNvSpPr txBox="1"/>
          <p:nvPr/>
        </p:nvSpPr>
        <p:spPr>
          <a:xfrm>
            <a:off x="305898" y="5609576"/>
            <a:ext cx="284567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100" dirty="0" err="1">
                <a:latin typeface="+mn-ea"/>
              </a:rPr>
              <a:t>최소압력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12.5</a:t>
            </a:r>
            <a:r>
              <a:rPr lang="ko-KR" altLang="en-US" sz="1100" dirty="0">
                <a:latin typeface="+mn-ea"/>
              </a:rPr>
              <a:t> 이상</a:t>
            </a:r>
            <a:r>
              <a:rPr lang="en-US" altLang="ko-KR" sz="1100" dirty="0">
                <a:latin typeface="+mn-ea"/>
              </a:rPr>
              <a:t>,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 smtClean="0">
                <a:latin typeface="+mn-ea"/>
              </a:rPr>
              <a:t/>
            </a:r>
            <a:br>
              <a:rPr lang="en-US" altLang="ko-KR" sz="1100" dirty="0" smtClean="0">
                <a:latin typeface="+mn-ea"/>
              </a:rPr>
            </a:br>
            <a:r>
              <a:rPr lang="ko-KR" altLang="en-US" sz="1100" dirty="0" smtClean="0">
                <a:latin typeface="+mn-ea"/>
              </a:rPr>
              <a:t>최대압력 </a:t>
            </a:r>
            <a:r>
              <a:rPr lang="en-US" altLang="ko-KR" sz="1100" dirty="0">
                <a:latin typeface="+mn-ea"/>
              </a:rPr>
              <a:t>13.75</a:t>
            </a:r>
            <a:r>
              <a:rPr lang="ko-KR" altLang="en-US" sz="1100" dirty="0">
                <a:latin typeface="+mn-ea"/>
              </a:rPr>
              <a:t> 이상 불량</a:t>
            </a:r>
            <a:endParaRPr lang="en-US" altLang="ko-KR" sz="1100" dirty="0">
              <a:latin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38076D5D-4956-354A-BF94-B39D13252E93}"/>
              </a:ext>
            </a:extLst>
          </p:cNvPr>
          <p:cNvSpPr txBox="1"/>
          <p:nvPr/>
        </p:nvSpPr>
        <p:spPr>
          <a:xfrm>
            <a:off x="3612367" y="5609576"/>
            <a:ext cx="2031325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100" dirty="0" err="1">
                <a:latin typeface="+mn-ea"/>
              </a:rPr>
              <a:t>평균압력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13</a:t>
            </a:r>
            <a:r>
              <a:rPr lang="ko-KR" altLang="en-US" sz="1100" dirty="0">
                <a:latin typeface="+mn-ea"/>
              </a:rPr>
              <a:t> 이상</a:t>
            </a:r>
            <a:r>
              <a:rPr lang="en-US" altLang="ko-KR" sz="1100" dirty="0">
                <a:latin typeface="+mn-ea"/>
              </a:rPr>
              <a:t>,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 smtClean="0">
                <a:latin typeface="+mn-ea"/>
              </a:rPr>
              <a:t/>
            </a:r>
            <a:br>
              <a:rPr lang="en-US" altLang="ko-KR" sz="1100" dirty="0" smtClean="0">
                <a:latin typeface="+mn-ea"/>
              </a:rPr>
            </a:br>
            <a:r>
              <a:rPr lang="ko-KR" altLang="en-US" sz="1100" dirty="0" smtClean="0">
                <a:latin typeface="+mn-ea"/>
              </a:rPr>
              <a:t>최대압력 </a:t>
            </a:r>
            <a:r>
              <a:rPr lang="en-US" altLang="ko-KR" sz="1100" dirty="0">
                <a:latin typeface="+mn-ea"/>
              </a:rPr>
              <a:t>13.75</a:t>
            </a:r>
            <a:r>
              <a:rPr lang="ko-KR" altLang="en-US" sz="1100" dirty="0">
                <a:latin typeface="+mn-ea"/>
              </a:rPr>
              <a:t> 이상 불량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="" xmlns:a16="http://schemas.microsoft.com/office/drawing/2014/main" id="{B5696862-A384-B648-A877-CB4D2C76C5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9621" y="2086811"/>
            <a:ext cx="2929144" cy="319930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20BBF6DC-0A0E-A948-B5D0-C83C110F09A0}"/>
              </a:ext>
            </a:extLst>
          </p:cNvPr>
          <p:cNvSpPr txBox="1"/>
          <p:nvPr/>
        </p:nvSpPr>
        <p:spPr>
          <a:xfrm>
            <a:off x="7589491" y="5201911"/>
            <a:ext cx="987451" cy="201081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dirty="0" err="1">
                <a:latin typeface="+mn-ea"/>
              </a:rPr>
              <a:t>스퀴즈</a:t>
            </a:r>
            <a:r>
              <a:rPr lang="ko-KR" altLang="en-US" sz="1000" dirty="0">
                <a:latin typeface="+mn-ea"/>
              </a:rPr>
              <a:t> 평균 압력</a:t>
            </a:r>
            <a:endParaRPr lang="en-US" altLang="ko-KR" sz="1000" dirty="0">
              <a:latin typeface="+mn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D3DBF6D6-3B09-9948-B1C9-EEBF6953B668}"/>
              </a:ext>
            </a:extLst>
          </p:cNvPr>
          <p:cNvSpPr txBox="1"/>
          <p:nvPr/>
        </p:nvSpPr>
        <p:spPr>
          <a:xfrm>
            <a:off x="6447302" y="2893425"/>
            <a:ext cx="164638" cy="11244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dirty="0" err="1">
                <a:latin typeface="+mn-ea"/>
              </a:rPr>
              <a:t>싸이클타임</a:t>
            </a:r>
            <a:endParaRPr lang="en-US" altLang="ko-KR" sz="1000" dirty="0">
              <a:latin typeface="+mn-e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DC986254-0023-8F45-8101-02B85929E973}"/>
              </a:ext>
            </a:extLst>
          </p:cNvPr>
          <p:cNvSpPr txBox="1"/>
          <p:nvPr/>
        </p:nvSpPr>
        <p:spPr>
          <a:xfrm>
            <a:off x="6822069" y="5609576"/>
            <a:ext cx="2031325" cy="3134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100" dirty="0" err="1">
                <a:latin typeface="+mn-ea"/>
              </a:rPr>
              <a:t>평균압력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13.75</a:t>
            </a:r>
            <a:r>
              <a:rPr lang="ko-KR" altLang="en-US" sz="1100" dirty="0">
                <a:latin typeface="+mn-ea"/>
              </a:rPr>
              <a:t> 이상 불량</a:t>
            </a:r>
            <a:endParaRPr lang="en-US" altLang="ko-KR" sz="1100" dirty="0"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20BBF6DC-0A0E-A948-B5D0-C83C110F09A0}"/>
              </a:ext>
            </a:extLst>
          </p:cNvPr>
          <p:cNvSpPr txBox="1"/>
          <p:nvPr/>
        </p:nvSpPr>
        <p:spPr>
          <a:xfrm>
            <a:off x="4288563" y="1851663"/>
            <a:ext cx="1199046" cy="20108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b="1" dirty="0" smtClean="0">
                <a:latin typeface="+mn-ea"/>
              </a:rPr>
              <a:t>최소압력과 최대압력</a:t>
            </a:r>
            <a:endParaRPr lang="en-US" altLang="ko-KR" sz="1000" b="1" dirty="0">
              <a:latin typeface="+mn-ea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="" xmlns:a16="http://schemas.microsoft.com/office/drawing/2014/main" id="{20BBF6DC-0A0E-A948-B5D0-C83C110F09A0}"/>
              </a:ext>
            </a:extLst>
          </p:cNvPr>
          <p:cNvSpPr txBox="1"/>
          <p:nvPr/>
        </p:nvSpPr>
        <p:spPr>
          <a:xfrm>
            <a:off x="7419574" y="1851663"/>
            <a:ext cx="1327286" cy="2308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b="1" dirty="0" smtClean="0">
                <a:latin typeface="+mn-ea"/>
              </a:rPr>
              <a:t>평균압력과 사이클타임</a:t>
            </a:r>
            <a:endParaRPr lang="en-US" altLang="ko-KR" sz="1000" b="1" dirty="0">
              <a:latin typeface="+mn-ea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20BBF6DC-0A0E-A948-B5D0-C83C110F09A0}"/>
              </a:ext>
            </a:extLst>
          </p:cNvPr>
          <p:cNvSpPr txBox="1"/>
          <p:nvPr/>
        </p:nvSpPr>
        <p:spPr>
          <a:xfrm>
            <a:off x="1079036" y="1882618"/>
            <a:ext cx="1199046" cy="20108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b="1" dirty="0" smtClean="0">
                <a:latin typeface="+mn-ea"/>
              </a:rPr>
              <a:t>최소압력과 최대압력</a:t>
            </a:r>
            <a:endParaRPr lang="en-US" altLang="ko-KR" sz="10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009598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13">
            <a:extLst>
              <a:ext uri="{FF2B5EF4-FFF2-40B4-BE49-F238E27FC236}">
                <a16:creationId xmlns="" xmlns:a16="http://schemas.microsoft.com/office/drawing/2014/main" id="{74C52537-8009-FD43-9831-8A41C4A02397}"/>
              </a:ext>
            </a:extLst>
          </p:cNvPr>
          <p:cNvCxnSpPr/>
          <p:nvPr/>
        </p:nvCxnSpPr>
        <p:spPr>
          <a:xfrm>
            <a:off x="96716" y="624256"/>
            <a:ext cx="9662748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8AF22F8C-8C46-FD48-B0F4-4420D920BBC0}"/>
              </a:ext>
            </a:extLst>
          </p:cNvPr>
          <p:cNvSpPr txBox="1"/>
          <p:nvPr/>
        </p:nvSpPr>
        <p:spPr>
          <a:xfrm>
            <a:off x="96716" y="118940"/>
            <a:ext cx="3308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DVRS </a:t>
            </a:r>
            <a:r>
              <a:rPr lang="ko-KR" altLang="en-US" sz="2000" b="1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솔더크림</a:t>
            </a:r>
            <a:r>
              <a:rPr lang="ko-KR" altLang="en-US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데이터 분석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EA16DB54-21A8-EF49-8B3E-F82B48FD2A76}"/>
              </a:ext>
            </a:extLst>
          </p:cNvPr>
          <p:cNvSpPr txBox="1"/>
          <p:nvPr/>
        </p:nvSpPr>
        <p:spPr>
          <a:xfrm>
            <a:off x="199363" y="779238"/>
            <a:ext cx="1253869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 smtClean="0">
                <a:latin typeface="+mn-ea"/>
              </a:rPr>
              <a:t>종합 결론</a:t>
            </a:r>
            <a:endParaRPr lang="ko-KR" altLang="en-US" sz="1200" dirty="0">
              <a:latin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BD3B117-FC04-8C4E-BB57-BC97AFE84F47}"/>
              </a:ext>
            </a:extLst>
          </p:cNvPr>
          <p:cNvSpPr txBox="1"/>
          <p:nvPr/>
        </p:nvSpPr>
        <p:spPr>
          <a:xfrm>
            <a:off x="477560" y="1303059"/>
            <a:ext cx="7226658" cy="38318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dirty="0" err="1" smtClean="0">
                <a:latin typeface="+mn-ea"/>
              </a:rPr>
              <a:t>솔더크림</a:t>
            </a:r>
            <a:r>
              <a:rPr lang="ko-KR" altLang="en-US" sz="1200" dirty="0" smtClean="0">
                <a:latin typeface="+mn-ea"/>
              </a:rPr>
              <a:t> 압력 </a:t>
            </a:r>
            <a:r>
              <a:rPr lang="ko-KR" altLang="en-US" sz="1200" dirty="0" err="1" smtClean="0">
                <a:latin typeface="+mn-ea"/>
              </a:rPr>
              <a:t>셋팅값</a:t>
            </a:r>
            <a:r>
              <a:rPr lang="ko-KR" altLang="en-US" sz="1200" dirty="0" smtClean="0">
                <a:latin typeface="+mn-ea"/>
              </a:rPr>
              <a:t> 확인 후</a:t>
            </a:r>
            <a:r>
              <a:rPr lang="en-US" altLang="ko-KR" sz="1200" dirty="0">
                <a:latin typeface="+mn-ea"/>
              </a:rPr>
              <a:t> </a:t>
            </a:r>
            <a:r>
              <a:rPr lang="ko-KR" altLang="en-US" sz="1200" dirty="0" smtClean="0">
                <a:latin typeface="+mn-ea"/>
              </a:rPr>
              <a:t>조정 제안</a:t>
            </a:r>
            <a:endParaRPr lang="en-US" altLang="ko-KR" sz="1200" dirty="0" smtClean="0">
              <a:latin typeface="+mn-ea"/>
            </a:endParaRPr>
          </a:p>
          <a:p>
            <a:pPr marL="228600" indent="-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dirty="0" smtClean="0">
                <a:latin typeface="+mn-ea"/>
              </a:rPr>
              <a:t>최대 </a:t>
            </a:r>
            <a:r>
              <a:rPr lang="ko-KR" altLang="en-US" sz="1200" dirty="0">
                <a:latin typeface="+mn-ea"/>
              </a:rPr>
              <a:t>압력 값이 </a:t>
            </a:r>
            <a:r>
              <a:rPr lang="en-US" altLang="ko-KR" sz="1200" dirty="0">
                <a:latin typeface="+mn-ea"/>
              </a:rPr>
              <a:t>15.13 </a:t>
            </a:r>
            <a:r>
              <a:rPr lang="ko-KR" altLang="en-US" sz="1200" dirty="0">
                <a:latin typeface="+mn-ea"/>
              </a:rPr>
              <a:t>이하이며</a:t>
            </a:r>
            <a:r>
              <a:rPr lang="en-US" altLang="ko-KR" sz="1200" dirty="0">
                <a:latin typeface="+mn-ea"/>
              </a:rPr>
              <a:t>, </a:t>
            </a:r>
            <a:r>
              <a:rPr lang="ko-KR" altLang="en-US" sz="1200" dirty="0">
                <a:latin typeface="+mn-ea"/>
              </a:rPr>
              <a:t>평균 </a:t>
            </a:r>
            <a:r>
              <a:rPr lang="ko-KR" altLang="en-US" sz="1200" dirty="0" err="1">
                <a:latin typeface="+mn-ea"/>
              </a:rPr>
              <a:t>압력값이</a:t>
            </a:r>
            <a:r>
              <a:rPr lang="ko-KR" altLang="en-US" sz="1200" dirty="0">
                <a:latin typeface="+mn-ea"/>
              </a:rPr>
              <a:t> </a:t>
            </a:r>
            <a:r>
              <a:rPr lang="en-US" altLang="ko-KR" sz="1200" dirty="0">
                <a:latin typeface="+mn-ea"/>
              </a:rPr>
              <a:t>13.75 </a:t>
            </a:r>
            <a:r>
              <a:rPr lang="ko-KR" altLang="en-US" sz="1200" dirty="0">
                <a:latin typeface="+mn-ea"/>
              </a:rPr>
              <a:t>이하인 경우 불량 </a:t>
            </a:r>
            <a:r>
              <a:rPr lang="ko-KR" altLang="en-US" sz="1200" dirty="0" smtClean="0">
                <a:latin typeface="+mn-ea"/>
              </a:rPr>
              <a:t>발생률이 적을 것으로 예측</a:t>
            </a:r>
            <a:r>
              <a:rPr lang="en-US" altLang="ko-KR" sz="1200" dirty="0" smtClean="0">
                <a:latin typeface="+mn-ea"/>
              </a:rPr>
              <a:t/>
            </a:r>
            <a:br>
              <a:rPr lang="en-US" altLang="ko-KR" sz="1200" dirty="0" smtClean="0">
                <a:latin typeface="+mn-ea"/>
              </a:rPr>
            </a:br>
            <a:r>
              <a:rPr lang="en-US" altLang="ko-KR" sz="1050" dirty="0" smtClean="0">
                <a:latin typeface="+mn-ea"/>
              </a:rPr>
              <a:t>※ </a:t>
            </a:r>
            <a:r>
              <a:rPr lang="ko-KR" altLang="en-US" sz="1050" dirty="0">
                <a:latin typeface="+mn-ea"/>
              </a:rPr>
              <a:t>측정값 기준 </a:t>
            </a:r>
            <a:r>
              <a:rPr lang="en-US" altLang="ko-KR" sz="1050" dirty="0">
                <a:latin typeface="+mn-ea"/>
              </a:rPr>
              <a:t>: </a:t>
            </a:r>
            <a:r>
              <a:rPr lang="ko-KR" altLang="en-US" sz="1050" dirty="0" err="1">
                <a:latin typeface="+mn-ea"/>
              </a:rPr>
              <a:t>솔더크림</a:t>
            </a:r>
            <a:r>
              <a:rPr lang="ko-KR" altLang="en-US" sz="1050" dirty="0">
                <a:latin typeface="+mn-ea"/>
              </a:rPr>
              <a:t> 압력 측정치를 기준으로 양품</a:t>
            </a:r>
            <a:r>
              <a:rPr lang="en-US" altLang="ko-KR" sz="1050" dirty="0">
                <a:latin typeface="+mn-ea"/>
              </a:rPr>
              <a:t>/</a:t>
            </a:r>
            <a:r>
              <a:rPr lang="ko-KR" altLang="en-US" sz="1050" dirty="0">
                <a:latin typeface="+mn-ea"/>
              </a:rPr>
              <a:t>불량을 예측한 결과를 기준으로 압력 범위 </a:t>
            </a:r>
            <a:r>
              <a:rPr lang="ko-KR" altLang="en-US" sz="1050" dirty="0" smtClean="0">
                <a:latin typeface="+mn-ea"/>
              </a:rPr>
              <a:t>추천</a:t>
            </a:r>
            <a:r>
              <a:rPr lang="en-US" altLang="ko-KR" sz="1050" dirty="0" smtClean="0">
                <a:latin typeface="+mn-ea"/>
              </a:rPr>
              <a:t/>
            </a:r>
            <a:br>
              <a:rPr lang="en-US" altLang="ko-KR" sz="1050" dirty="0" smtClean="0">
                <a:latin typeface="+mn-ea"/>
              </a:rPr>
            </a:br>
            <a:r>
              <a:rPr lang="en-US" altLang="ko-KR" sz="1050" dirty="0" smtClean="0">
                <a:latin typeface="+mn-ea"/>
              </a:rPr>
              <a:t>※ </a:t>
            </a:r>
            <a:r>
              <a:rPr lang="en-US" altLang="ko-KR" sz="1050" dirty="0">
                <a:latin typeface="+mn-ea"/>
              </a:rPr>
              <a:t>SPI </a:t>
            </a:r>
            <a:r>
              <a:rPr lang="ko-KR" altLang="en-US" sz="1050" dirty="0" err="1">
                <a:latin typeface="+mn-ea"/>
              </a:rPr>
              <a:t>매핑</a:t>
            </a:r>
            <a:r>
              <a:rPr lang="ko-KR" altLang="en-US" sz="1050" dirty="0">
                <a:latin typeface="+mn-ea"/>
              </a:rPr>
              <a:t> 결과 기준 </a:t>
            </a:r>
            <a:r>
              <a:rPr lang="en-US" altLang="ko-KR" sz="1050" dirty="0">
                <a:latin typeface="+mn-ea"/>
              </a:rPr>
              <a:t>: </a:t>
            </a:r>
            <a:r>
              <a:rPr lang="ko-KR" altLang="en-US" sz="1050" dirty="0" err="1">
                <a:latin typeface="+mn-ea"/>
              </a:rPr>
              <a:t>솔더크림</a:t>
            </a:r>
            <a:r>
              <a:rPr lang="ko-KR" altLang="en-US" sz="1050" dirty="0">
                <a:latin typeface="+mn-ea"/>
              </a:rPr>
              <a:t> 인쇄 시간과 </a:t>
            </a:r>
            <a:r>
              <a:rPr lang="en-US" altLang="ko-KR" sz="1050" dirty="0">
                <a:latin typeface="+mn-ea"/>
              </a:rPr>
              <a:t>SPI </a:t>
            </a:r>
            <a:r>
              <a:rPr lang="ko-KR" altLang="en-US" sz="1050" dirty="0">
                <a:latin typeface="+mn-ea"/>
              </a:rPr>
              <a:t>결과의 시간 차이가 최소인 바코드로 </a:t>
            </a:r>
            <a:r>
              <a:rPr lang="ko-KR" altLang="en-US" sz="1050" dirty="0" err="1">
                <a:latin typeface="+mn-ea"/>
              </a:rPr>
              <a:t>매핑</a:t>
            </a:r>
            <a:r>
              <a:rPr lang="ko-KR" altLang="en-US" sz="1050" dirty="0">
                <a:latin typeface="+mn-ea"/>
              </a:rPr>
              <a:t> 하여 압력 </a:t>
            </a:r>
            <a:r>
              <a:rPr lang="ko-KR" altLang="en-US" sz="1050" dirty="0" smtClean="0">
                <a:latin typeface="+mn-ea"/>
              </a:rPr>
              <a:t>범위 추천</a:t>
            </a:r>
            <a:endParaRPr lang="en-US" altLang="ko-KR" sz="1050" dirty="0" smtClean="0">
              <a:latin typeface="+mn-ea"/>
            </a:endParaRPr>
          </a:p>
          <a:p>
            <a:pPr marL="228600" indent="-2286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050" dirty="0">
              <a:latin typeface="+mn-ea"/>
            </a:endParaRPr>
          </a:p>
          <a:p>
            <a:pPr marL="228600" indent="-2286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050" dirty="0" smtClean="0">
              <a:latin typeface="+mn-ea"/>
            </a:endParaRPr>
          </a:p>
          <a:p>
            <a:pPr marL="228600" indent="-2286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050" dirty="0">
              <a:latin typeface="+mn-ea"/>
            </a:endParaRPr>
          </a:p>
          <a:p>
            <a:pPr marL="228600" indent="-2286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050" dirty="0" smtClean="0">
              <a:latin typeface="+mn-ea"/>
            </a:endParaRPr>
          </a:p>
          <a:p>
            <a:pPr marL="228600" indent="-2286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050" dirty="0">
              <a:latin typeface="+mn-ea"/>
            </a:endParaRPr>
          </a:p>
          <a:p>
            <a:pPr marL="228600" indent="-2286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050" dirty="0" smtClean="0">
              <a:latin typeface="+mn-ea"/>
            </a:endParaRPr>
          </a:p>
          <a:p>
            <a:pPr marL="228600" indent="-2286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050" dirty="0">
              <a:latin typeface="+mn-ea"/>
            </a:endParaRPr>
          </a:p>
          <a:p>
            <a:pPr marL="228600" indent="-2286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050" dirty="0" smtClean="0">
              <a:latin typeface="+mn-ea"/>
            </a:endParaRPr>
          </a:p>
          <a:p>
            <a:pPr marL="228600" indent="-2286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050" dirty="0">
              <a:latin typeface="+mn-ea"/>
            </a:endParaRPr>
          </a:p>
          <a:p>
            <a:pPr marL="228600" indent="-2286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050" dirty="0" smtClean="0">
              <a:latin typeface="+mn-ea"/>
            </a:endParaRPr>
          </a:p>
          <a:p>
            <a:pPr marL="228600" indent="-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dirty="0" smtClean="0">
                <a:latin typeface="+mn-ea"/>
              </a:rPr>
              <a:t>불량인 경우에</a:t>
            </a:r>
            <a:r>
              <a:rPr lang="en-US" altLang="ko-KR" sz="1200" dirty="0" smtClean="0">
                <a:latin typeface="+mn-ea"/>
              </a:rPr>
              <a:t>, </a:t>
            </a:r>
            <a:r>
              <a:rPr lang="ko-KR" altLang="en-US" sz="1200" dirty="0" err="1" smtClean="0">
                <a:latin typeface="+mn-ea"/>
              </a:rPr>
              <a:t>얍력이</a:t>
            </a:r>
            <a:r>
              <a:rPr lang="ko-KR" altLang="en-US" sz="1200" dirty="0" smtClean="0">
                <a:latin typeface="+mn-ea"/>
              </a:rPr>
              <a:t> 높음 </a:t>
            </a:r>
            <a:r>
              <a:rPr lang="en-US" altLang="ko-KR" sz="1200" dirty="0" smtClean="0">
                <a:latin typeface="+mn-ea"/>
                <a:sym typeface="Wingdings" panose="05000000000000000000" pitchFamily="2" charset="2"/>
              </a:rPr>
              <a:t> </a:t>
            </a:r>
            <a:r>
              <a:rPr lang="ko-KR" altLang="en-US" sz="1200" dirty="0" smtClean="0">
                <a:latin typeface="+mn-ea"/>
                <a:sym typeface="Wingdings" panose="05000000000000000000" pitchFamily="2" charset="2"/>
              </a:rPr>
              <a:t>현재 </a:t>
            </a:r>
            <a:r>
              <a:rPr lang="ko-KR" altLang="en-US" sz="1200" dirty="0" err="1" smtClean="0">
                <a:latin typeface="+mn-ea"/>
                <a:sym typeface="Wingdings" panose="05000000000000000000" pitchFamily="2" charset="2"/>
              </a:rPr>
              <a:t>셋팅값</a:t>
            </a:r>
            <a:r>
              <a:rPr lang="ko-KR" altLang="en-US" sz="1200" dirty="0" smtClean="0">
                <a:latin typeface="+mn-ea"/>
                <a:sym typeface="Wingdings" panose="05000000000000000000" pitchFamily="2" charset="2"/>
              </a:rPr>
              <a:t> 확인 후</a:t>
            </a:r>
            <a:r>
              <a:rPr lang="en-US" altLang="ko-KR" sz="1200" dirty="0" smtClean="0">
                <a:latin typeface="+mn-ea"/>
                <a:sym typeface="Wingdings" panose="05000000000000000000" pitchFamily="2" charset="2"/>
              </a:rPr>
              <a:t>, </a:t>
            </a:r>
            <a:r>
              <a:rPr lang="ko-KR" altLang="en-US" sz="1200" dirty="0" smtClean="0">
                <a:latin typeface="+mn-ea"/>
                <a:sym typeface="Wingdings" panose="05000000000000000000" pitchFamily="2" charset="2"/>
              </a:rPr>
              <a:t>조정 가능 여부 확인 요청</a:t>
            </a:r>
            <a:endParaRPr lang="en-US" altLang="ko-KR" sz="1200" dirty="0" smtClean="0">
              <a:latin typeface="+mn-ea"/>
            </a:endParaRPr>
          </a:p>
        </p:txBody>
      </p:sp>
      <p:graphicFrame>
        <p:nvGraphicFramePr>
          <p:cNvPr id="56" name="표 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6200611"/>
              </p:ext>
            </p:extLst>
          </p:nvPr>
        </p:nvGraphicFramePr>
        <p:xfrm>
          <a:off x="850516" y="5083411"/>
          <a:ext cx="2943036" cy="13972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644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00317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08280"/>
                <a:gridCol w="1055136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94166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불량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양품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7578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1" dirty="0" smtClean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최대값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16.12</a:t>
                      </a:r>
                      <a:endParaRPr lang="en-US" altLang="ko-KR" sz="1000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&gt;</a:t>
                      </a:r>
                      <a:endParaRPr lang="en-US" sz="12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16.66</a:t>
                      </a:r>
                      <a:endParaRPr lang="en-US" sz="1000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7578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1" dirty="0" smtClean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중앙값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15.46</a:t>
                      </a:r>
                      <a:endParaRPr lang="en-US" altLang="ko-KR" sz="1000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&gt;</a:t>
                      </a:r>
                      <a:endParaRPr lang="en-US" sz="12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14.49</a:t>
                      </a:r>
                      <a:endParaRPr lang="en-US" sz="1000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7578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1" dirty="0" smtClean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평균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15.40</a:t>
                      </a:r>
                      <a:endParaRPr lang="en-US" altLang="ko-KR" sz="1000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&gt;</a:t>
                      </a:r>
                      <a:endParaRPr lang="en-US" sz="12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14.54</a:t>
                      </a:r>
                      <a:endParaRPr lang="en-US" sz="1000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7578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1" dirty="0" smtClean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최소값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12.22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&gt;</a:t>
                      </a:r>
                      <a:endParaRPr lang="en-US" sz="12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5.23</a:t>
                      </a:r>
                      <a:endParaRPr lang="en-US" sz="1000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64" name="그룹 63"/>
          <p:cNvGrpSpPr/>
          <p:nvPr/>
        </p:nvGrpSpPr>
        <p:grpSpPr>
          <a:xfrm>
            <a:off x="826297" y="2467011"/>
            <a:ext cx="7164279" cy="2236901"/>
            <a:chOff x="1784755" y="3968590"/>
            <a:chExt cx="7164279" cy="2236901"/>
          </a:xfrm>
        </p:grpSpPr>
        <p:sp>
          <p:nvSpPr>
            <p:cNvPr id="58" name="모서리가 둥근 직사각형 57"/>
            <p:cNvSpPr/>
            <p:nvPr/>
          </p:nvSpPr>
          <p:spPr>
            <a:xfrm>
              <a:off x="1784755" y="3968590"/>
              <a:ext cx="7164279" cy="2236901"/>
            </a:xfrm>
            <a:prstGeom prst="roundRect">
              <a:avLst>
                <a:gd name="adj" fmla="val 819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6" name="직선 연결선 35"/>
            <p:cNvCxnSpPr/>
            <p:nvPr/>
          </p:nvCxnSpPr>
          <p:spPr>
            <a:xfrm>
              <a:off x="4777366" y="4798648"/>
              <a:ext cx="0" cy="501434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직선 연결선 2"/>
            <p:cNvCxnSpPr/>
            <p:nvPr/>
          </p:nvCxnSpPr>
          <p:spPr>
            <a:xfrm>
              <a:off x="3079812" y="4492101"/>
              <a:ext cx="5069889" cy="0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타원 9"/>
            <p:cNvSpPr/>
            <p:nvPr/>
          </p:nvSpPr>
          <p:spPr>
            <a:xfrm>
              <a:off x="3402036" y="4384868"/>
              <a:ext cx="214464" cy="21446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/>
            <p:cNvSpPr/>
            <p:nvPr/>
          </p:nvSpPr>
          <p:spPr>
            <a:xfrm>
              <a:off x="5378981" y="4384868"/>
              <a:ext cx="214464" cy="21446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/>
            <p:cNvSpPr/>
            <p:nvPr/>
          </p:nvSpPr>
          <p:spPr>
            <a:xfrm>
              <a:off x="4670431" y="4384868"/>
              <a:ext cx="214464" cy="21446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/>
            <p:cNvSpPr/>
            <p:nvPr/>
          </p:nvSpPr>
          <p:spPr>
            <a:xfrm>
              <a:off x="7355927" y="4384868"/>
              <a:ext cx="214464" cy="21446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" name="꺾인 연결선 14"/>
            <p:cNvCxnSpPr>
              <a:stCxn id="10" idx="0"/>
              <a:endCxn id="12" idx="0"/>
            </p:cNvCxnSpPr>
            <p:nvPr/>
          </p:nvCxnSpPr>
          <p:spPr>
            <a:xfrm rot="5400000" flipH="1" flipV="1">
              <a:off x="4497740" y="3396396"/>
              <a:ext cx="12700" cy="1976945"/>
            </a:xfrm>
            <a:prstGeom prst="bentConnector3">
              <a:avLst>
                <a:gd name="adj1" fmla="val 751441"/>
              </a:avLst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="" xmlns:a16="http://schemas.microsoft.com/office/drawing/2014/main" id="{5E896C8D-8A7C-D342-99AC-999AA38B822B}"/>
                </a:ext>
              </a:extLst>
            </p:cNvPr>
            <p:cNvSpPr txBox="1"/>
            <p:nvPr/>
          </p:nvSpPr>
          <p:spPr>
            <a:xfrm>
              <a:off x="3259469" y="4508682"/>
              <a:ext cx="495649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000" dirty="0" smtClean="0">
                  <a:latin typeface="+mn-ea"/>
                </a:rPr>
                <a:t>13.57</a:t>
              </a:r>
              <a:endParaRPr lang="en-US" altLang="ko-KR" sz="1000" dirty="0">
                <a:latin typeface="+mn-ea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5E896C8D-8A7C-D342-99AC-999AA38B822B}"/>
                </a:ext>
              </a:extLst>
            </p:cNvPr>
            <p:cNvSpPr txBox="1"/>
            <p:nvPr/>
          </p:nvSpPr>
          <p:spPr>
            <a:xfrm>
              <a:off x="5244542" y="4508682"/>
              <a:ext cx="495649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000" dirty="0" smtClean="0">
                  <a:latin typeface="+mn-ea"/>
                </a:rPr>
                <a:t>14.54</a:t>
              </a:r>
              <a:endParaRPr lang="en-US" altLang="ko-KR" sz="1000" dirty="0">
                <a:latin typeface="+mn-ea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="" xmlns:a16="http://schemas.microsoft.com/office/drawing/2014/main" id="{5E896C8D-8A7C-D342-99AC-999AA38B822B}"/>
                </a:ext>
              </a:extLst>
            </p:cNvPr>
            <p:cNvSpPr txBox="1"/>
            <p:nvPr/>
          </p:nvSpPr>
          <p:spPr>
            <a:xfrm>
              <a:off x="4529542" y="4508682"/>
              <a:ext cx="495649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000" dirty="0" smtClean="0">
                  <a:latin typeface="+mn-ea"/>
                </a:rPr>
                <a:t>14.15</a:t>
              </a:r>
              <a:endParaRPr lang="en-US" altLang="ko-KR" sz="1000" dirty="0">
                <a:latin typeface="+mn-ea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="" xmlns:a16="http://schemas.microsoft.com/office/drawing/2014/main" id="{5E896C8D-8A7C-D342-99AC-999AA38B822B}"/>
                </a:ext>
              </a:extLst>
            </p:cNvPr>
            <p:cNvSpPr txBox="1"/>
            <p:nvPr/>
          </p:nvSpPr>
          <p:spPr>
            <a:xfrm>
              <a:off x="7215334" y="4508682"/>
              <a:ext cx="495649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000" dirty="0" smtClean="0">
                  <a:latin typeface="+mn-ea"/>
                </a:rPr>
                <a:t>15.40</a:t>
              </a:r>
              <a:endParaRPr lang="en-US" altLang="ko-KR" sz="1000" dirty="0">
                <a:latin typeface="+mn-ea"/>
              </a:endParaRPr>
            </a:p>
          </p:txBody>
        </p:sp>
        <p:cxnSp>
          <p:nvCxnSpPr>
            <p:cNvPr id="21" name="꺾인 연결선 20"/>
            <p:cNvCxnSpPr>
              <a:stCxn id="13" idx="0"/>
              <a:endCxn id="14" idx="0"/>
            </p:cNvCxnSpPr>
            <p:nvPr/>
          </p:nvCxnSpPr>
          <p:spPr>
            <a:xfrm rot="5400000" flipH="1" flipV="1">
              <a:off x="6120411" y="3042120"/>
              <a:ext cx="12700" cy="2685496"/>
            </a:xfrm>
            <a:prstGeom prst="bentConnector3">
              <a:avLst>
                <a:gd name="adj1" fmla="val 1590291"/>
              </a:avLst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="" xmlns:a16="http://schemas.microsoft.com/office/drawing/2014/main" id="{5E896C8D-8A7C-D342-99AC-999AA38B822B}"/>
                </a:ext>
              </a:extLst>
            </p:cNvPr>
            <p:cNvSpPr txBox="1"/>
            <p:nvPr/>
          </p:nvSpPr>
          <p:spPr>
            <a:xfrm>
              <a:off x="2100274" y="4475483"/>
              <a:ext cx="870751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000" b="1" dirty="0" smtClean="0">
                  <a:latin typeface="+mn-ea"/>
                </a:rPr>
                <a:t>현재 </a:t>
              </a:r>
              <a:r>
                <a:rPr lang="ko-KR" altLang="en-US" sz="1000" b="1" dirty="0" err="1" smtClean="0">
                  <a:latin typeface="+mn-ea"/>
                </a:rPr>
                <a:t>압력값</a:t>
              </a:r>
              <a:endParaRPr lang="en-US" altLang="ko-KR" sz="1000" b="1" dirty="0">
                <a:latin typeface="+mn-ea"/>
              </a:endParaRPr>
            </a:p>
          </p:txBody>
        </p:sp>
        <p:cxnSp>
          <p:nvCxnSpPr>
            <p:cNvPr id="30" name="직선 화살표 연결선 29"/>
            <p:cNvCxnSpPr/>
            <p:nvPr/>
          </p:nvCxnSpPr>
          <p:spPr>
            <a:xfrm>
              <a:off x="3515619" y="5149049"/>
              <a:ext cx="1999465" cy="0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="" xmlns:a16="http://schemas.microsoft.com/office/drawing/2014/main" id="{5E896C8D-8A7C-D342-99AC-999AA38B822B}"/>
                </a:ext>
              </a:extLst>
            </p:cNvPr>
            <p:cNvSpPr txBox="1"/>
            <p:nvPr/>
          </p:nvSpPr>
          <p:spPr>
            <a:xfrm>
              <a:off x="4209279" y="5112422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800" dirty="0" smtClean="0">
                  <a:latin typeface="+mn-ea"/>
                </a:rPr>
                <a:t>양품발생범위</a:t>
              </a:r>
              <a:endParaRPr lang="en-US" altLang="ko-KR" sz="800" dirty="0">
                <a:latin typeface="+mn-ea"/>
              </a:endParaRPr>
            </a:p>
          </p:txBody>
        </p:sp>
        <p:cxnSp>
          <p:nvCxnSpPr>
            <p:cNvPr id="33" name="직선 연결선 32"/>
            <p:cNvCxnSpPr>
              <a:stCxn id="17" idx="2"/>
            </p:cNvCxnSpPr>
            <p:nvPr/>
          </p:nvCxnSpPr>
          <p:spPr>
            <a:xfrm>
              <a:off x="3507294" y="4831847"/>
              <a:ext cx="0" cy="468863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/>
            <p:cNvCxnSpPr/>
            <p:nvPr/>
          </p:nvCxnSpPr>
          <p:spPr>
            <a:xfrm>
              <a:off x="5492366" y="4799276"/>
              <a:ext cx="0" cy="501434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/>
            <p:cNvCxnSpPr/>
            <p:nvPr/>
          </p:nvCxnSpPr>
          <p:spPr>
            <a:xfrm>
              <a:off x="7463158" y="4773849"/>
              <a:ext cx="0" cy="501434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화살표 연결선 37"/>
            <p:cNvCxnSpPr/>
            <p:nvPr/>
          </p:nvCxnSpPr>
          <p:spPr>
            <a:xfrm>
              <a:off x="4752009" y="4878630"/>
              <a:ext cx="2711149" cy="0"/>
            </a:xfrm>
            <a:prstGeom prst="straightConnector1">
              <a:avLst/>
            </a:prstGeom>
            <a:ln>
              <a:solidFill>
                <a:srgbClr val="C0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="" xmlns:a16="http://schemas.microsoft.com/office/drawing/2014/main" id="{5E896C8D-8A7C-D342-99AC-999AA38B822B}"/>
                </a:ext>
              </a:extLst>
            </p:cNvPr>
            <p:cNvSpPr txBox="1"/>
            <p:nvPr/>
          </p:nvSpPr>
          <p:spPr>
            <a:xfrm>
              <a:off x="5713567" y="4829396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800" dirty="0" smtClean="0">
                  <a:latin typeface="+mn-ea"/>
                </a:rPr>
                <a:t>불량</a:t>
              </a:r>
              <a:r>
                <a:rPr lang="ko-KR" altLang="en-US" sz="800" dirty="0" smtClean="0">
                  <a:latin typeface="+mn-ea"/>
                </a:rPr>
                <a:t>발생범위</a:t>
              </a:r>
              <a:endParaRPr lang="en-US" altLang="ko-KR" sz="800" dirty="0">
                <a:latin typeface="+mn-ea"/>
              </a:endParaRPr>
            </a:p>
          </p:txBody>
        </p:sp>
        <p:cxnSp>
          <p:nvCxnSpPr>
            <p:cNvPr id="60" name="직선 연결선 59"/>
            <p:cNvCxnSpPr/>
            <p:nvPr/>
          </p:nvCxnSpPr>
          <p:spPr>
            <a:xfrm>
              <a:off x="2100274" y="5389421"/>
              <a:ext cx="6533242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아래쪽 화살표 41"/>
            <p:cNvSpPr/>
            <p:nvPr/>
          </p:nvSpPr>
          <p:spPr>
            <a:xfrm rot="10800000">
              <a:off x="6562284" y="4492097"/>
              <a:ext cx="222869" cy="1009545"/>
            </a:xfrm>
            <a:prstGeom prst="downArrow">
              <a:avLst/>
            </a:prstGeom>
            <a:solidFill>
              <a:srgbClr val="FF3000"/>
            </a:solidFill>
            <a:ln>
              <a:solidFill>
                <a:srgbClr val="FF000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아래쪽 화살표 43"/>
            <p:cNvSpPr/>
            <p:nvPr/>
          </p:nvSpPr>
          <p:spPr>
            <a:xfrm rot="10800000">
              <a:off x="3947684" y="4508681"/>
              <a:ext cx="223200" cy="999242"/>
            </a:xfrm>
            <a:prstGeom prst="downArrow">
              <a:avLst/>
            </a:prstGeom>
            <a:solidFill>
              <a:srgbClr val="FF3000"/>
            </a:solidFill>
            <a:ln>
              <a:solidFill>
                <a:srgbClr val="FF000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="" xmlns:a16="http://schemas.microsoft.com/office/drawing/2014/main" id="{5E896C8D-8A7C-D342-99AC-999AA38B822B}"/>
                </a:ext>
              </a:extLst>
            </p:cNvPr>
            <p:cNvSpPr txBox="1"/>
            <p:nvPr/>
          </p:nvSpPr>
          <p:spPr>
            <a:xfrm>
              <a:off x="6413187" y="5465529"/>
              <a:ext cx="534121" cy="3347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050" b="1" dirty="0" smtClean="0">
                  <a:latin typeface="+mn-ea"/>
                </a:rPr>
                <a:t>15.13</a:t>
              </a:r>
              <a:endParaRPr lang="en-US" altLang="ko-KR" sz="1050" b="1" dirty="0">
                <a:latin typeface="+mn-ea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="" xmlns:a16="http://schemas.microsoft.com/office/drawing/2014/main" id="{5E896C8D-8A7C-D342-99AC-999AA38B822B}"/>
                </a:ext>
              </a:extLst>
            </p:cNvPr>
            <p:cNvSpPr txBox="1"/>
            <p:nvPr/>
          </p:nvSpPr>
          <p:spPr>
            <a:xfrm>
              <a:off x="3803536" y="5465528"/>
              <a:ext cx="534121" cy="3347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050" b="1" dirty="0" smtClean="0">
                  <a:latin typeface="+mn-ea"/>
                </a:rPr>
                <a:t>13.75</a:t>
              </a:r>
              <a:endParaRPr lang="en-US" altLang="ko-KR" sz="1050" b="1" dirty="0">
                <a:latin typeface="+mn-ea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="" xmlns:a16="http://schemas.microsoft.com/office/drawing/2014/main" id="{5E896C8D-8A7C-D342-99AC-999AA38B822B}"/>
                </a:ext>
              </a:extLst>
            </p:cNvPr>
            <p:cNvSpPr txBox="1"/>
            <p:nvPr/>
          </p:nvSpPr>
          <p:spPr>
            <a:xfrm>
              <a:off x="2107223" y="5528578"/>
              <a:ext cx="870752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00" b="1" dirty="0" smtClean="0">
                  <a:latin typeface="+mn-ea"/>
                </a:rPr>
                <a:t>추천 </a:t>
              </a:r>
              <a:r>
                <a:rPr lang="ko-KR" altLang="en-US" sz="1000" b="1" dirty="0" err="1" smtClean="0">
                  <a:latin typeface="+mn-ea"/>
                </a:rPr>
                <a:t>압력값</a:t>
              </a:r>
              <a:endParaRPr lang="en-US" altLang="ko-KR" sz="1000" b="1" dirty="0">
                <a:latin typeface="+mn-ea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="" xmlns:a16="http://schemas.microsoft.com/office/drawing/2014/main" id="{5E896C8D-8A7C-D342-99AC-999AA38B822B}"/>
                </a:ext>
              </a:extLst>
            </p:cNvPr>
            <p:cNvSpPr txBox="1"/>
            <p:nvPr/>
          </p:nvSpPr>
          <p:spPr>
            <a:xfrm>
              <a:off x="3402036" y="5719972"/>
              <a:ext cx="130035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>
                  <a:latin typeface="+mn-ea"/>
                </a:rPr>
                <a:t>측정값 기준 </a:t>
              </a:r>
              <a:r>
                <a:rPr lang="ko-KR" altLang="en-US" sz="1000" dirty="0" err="1" smtClean="0">
                  <a:latin typeface="+mn-ea"/>
                </a:rPr>
                <a:t>압력값</a:t>
              </a:r>
              <a:endParaRPr lang="en-US" altLang="ko-KR" sz="1000" dirty="0" smtClean="0">
                <a:latin typeface="+mn-ea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="" xmlns:a16="http://schemas.microsoft.com/office/drawing/2014/main" id="{5E896C8D-8A7C-D342-99AC-999AA38B822B}"/>
                </a:ext>
              </a:extLst>
            </p:cNvPr>
            <p:cNvSpPr txBox="1"/>
            <p:nvPr/>
          </p:nvSpPr>
          <p:spPr>
            <a:xfrm>
              <a:off x="5982780" y="5719972"/>
              <a:ext cx="13949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>
                  <a:latin typeface="+mn-ea"/>
                </a:rPr>
                <a:t>SPI </a:t>
              </a:r>
              <a:r>
                <a:rPr lang="ko-KR" altLang="en-US" sz="1000" dirty="0" err="1" smtClean="0">
                  <a:latin typeface="+mn-ea"/>
                </a:rPr>
                <a:t>매핑</a:t>
              </a:r>
              <a:r>
                <a:rPr lang="ko-KR" altLang="en-US" sz="1000" dirty="0" smtClean="0">
                  <a:latin typeface="+mn-ea"/>
                </a:rPr>
                <a:t> 결과 </a:t>
              </a:r>
              <a:r>
                <a:rPr lang="ko-KR" altLang="en-US" sz="1000" dirty="0" err="1" smtClean="0">
                  <a:latin typeface="+mn-ea"/>
                </a:rPr>
                <a:t>추천값</a:t>
              </a:r>
              <a:endParaRPr lang="en-US" altLang="ko-KR" sz="1000" dirty="0" smtClean="0">
                <a:latin typeface="+mn-ea"/>
              </a:endParaRPr>
            </a:p>
            <a:p>
              <a:pPr algn="ctr"/>
              <a:r>
                <a:rPr lang="en-US" altLang="ko-KR" sz="1000" dirty="0" smtClean="0">
                  <a:latin typeface="+mn-ea"/>
                </a:rPr>
                <a:t>(</a:t>
              </a:r>
              <a:r>
                <a:rPr lang="ko-KR" altLang="en-US" sz="1000" dirty="0" smtClean="0">
                  <a:latin typeface="+mn-ea"/>
                </a:rPr>
                <a:t>최대 압력</a:t>
              </a:r>
              <a:r>
                <a:rPr lang="en-US" altLang="ko-KR" sz="1000" dirty="0" smtClean="0">
                  <a:latin typeface="+mn-ea"/>
                </a:rPr>
                <a:t>)</a:t>
              </a:r>
              <a:endParaRPr lang="en-US" altLang="ko-KR" sz="1000" dirty="0"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956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9026453"/>
              </p:ext>
            </p:extLst>
          </p:nvPr>
        </p:nvGraphicFramePr>
        <p:xfrm>
          <a:off x="96716" y="1299943"/>
          <a:ext cx="9662748" cy="42054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338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279909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279909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279909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279909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1279909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1279909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1279909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</a:tblGrid>
              <a:tr h="6779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공정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6779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팀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수집현황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10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○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○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○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○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○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○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6779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수집기간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2019.02.15~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19.04.17~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19.10.11~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19.09.25~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19.04.17~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19.04.17~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19.03.15~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6779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이슈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*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설비</a:t>
                      </a:r>
                      <a:r>
                        <a:rPr lang="ko-KR" altLang="en-US" sz="100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000" baseline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수집중</a:t>
                      </a:r>
                      <a:endParaRPr lang="en-US" altLang="ko-KR" sz="100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Wingdings" panose="05000000000000000000" pitchFamily="2" charset="2"/>
                        <a:buChar char="à"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바코드</a:t>
                      </a:r>
                      <a:r>
                        <a:rPr lang="ko-KR" altLang="en-US" sz="100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없음</a:t>
                      </a:r>
                      <a:endParaRPr lang="en-US" altLang="ko-KR" sz="100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l" latinLnBrk="1"/>
                      <a:r>
                        <a:rPr lang="en-US" altLang="ko-KR" sz="100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ko-KR" altLang="en-US" sz="100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sym typeface="Wingdings" panose="05000000000000000000" pitchFamily="2" charset="2"/>
                        </a:rPr>
                        <a:t>설비업체 </a:t>
                      </a:r>
                      <a:r>
                        <a:rPr lang="ko-KR" altLang="en-US" sz="1000" baseline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sym typeface="Wingdings" panose="05000000000000000000" pitchFamily="2" charset="2"/>
                        </a:rPr>
                        <a:t>확인중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*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데이터와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PCB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도면</a:t>
                      </a:r>
                      <a:r>
                        <a:rPr lang="ko-KR" altLang="en-US" sz="100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endParaRPr lang="en-US" altLang="ko-KR" sz="100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l" latinLnBrk="1"/>
                      <a:r>
                        <a:rPr lang="en-US" altLang="ko-KR" sz="100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위치 </a:t>
                      </a:r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매핑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불가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l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sym typeface="Wingdings" panose="05000000000000000000" pitchFamily="2" charset="2"/>
                        </a:rPr>
                        <a:t> ~20/04</a:t>
                      </a:r>
                      <a:r>
                        <a:rPr lang="ko-KR" altLang="en-US" sz="100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000" baseline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sym typeface="Wingdings" panose="05000000000000000000" pitchFamily="2" charset="2"/>
                        </a:rPr>
                        <a:t>매핑</a:t>
                      </a:r>
                      <a:r>
                        <a:rPr lang="ko-KR" altLang="en-US" sz="100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sym typeface="Wingdings" panose="05000000000000000000" pitchFamily="2" charset="2"/>
                        </a:rPr>
                        <a:t>예정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*</a:t>
                      </a:r>
                      <a:r>
                        <a:rPr lang="ko-KR" altLang="en-US" sz="100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설비 로그 데이터</a:t>
                      </a:r>
                      <a:endParaRPr lang="en-US" altLang="ko-KR" sz="100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l" latinLnBrk="1"/>
                      <a:r>
                        <a:rPr lang="en-US" altLang="ko-KR" sz="100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*</a:t>
                      </a:r>
                      <a:r>
                        <a:rPr lang="ko-KR" altLang="en-US" sz="100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측정값 데이터 없음</a:t>
                      </a:r>
                      <a:endParaRPr lang="en-US" altLang="ko-KR" sz="100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800" marR="468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6779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데이터셋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구성여부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△</a:t>
                      </a:r>
                      <a:endParaRPr lang="en-US" altLang="ko-KR" sz="10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일시</a:t>
                      </a:r>
                      <a:r>
                        <a:rPr lang="ko-KR" altLang="en-US" sz="90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값으로 </a:t>
                      </a:r>
                      <a:r>
                        <a:rPr lang="en-US" altLang="ko-KR" sz="90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SPI </a:t>
                      </a:r>
                      <a:r>
                        <a:rPr lang="ko-KR" altLang="en-US" sz="90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결과와 임시 </a:t>
                      </a:r>
                      <a:r>
                        <a:rPr lang="ko-KR" altLang="en-US" sz="900" baseline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매핑</a:t>
                      </a:r>
                      <a:r>
                        <a:rPr lang="en-US" altLang="ko-KR" sz="90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10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10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X</a:t>
                      </a:r>
                    </a:p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이미지데이터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○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○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○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0785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분석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진행현황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endParaRPr lang="en-US" altLang="ko-KR" sz="10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endParaRPr lang="ko-KR" altLang="en-US" sz="10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endParaRPr lang="ko-KR" altLang="en-US" sz="10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endParaRPr lang="ko-KR" altLang="en-US" sz="10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다변량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분석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[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완료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]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단변량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분석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[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완료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]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단변량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분석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[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완료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]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40785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다변량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분석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[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완료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]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모서리가 둥근 직사각형 3"/>
          <p:cNvSpPr/>
          <p:nvPr/>
        </p:nvSpPr>
        <p:spPr>
          <a:xfrm>
            <a:off x="3457945" y="1387389"/>
            <a:ext cx="1086406" cy="50864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SMD </a:t>
            </a:r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실장</a:t>
            </a:r>
          </a:p>
        </p:txBody>
      </p:sp>
      <p:sp>
        <p:nvSpPr>
          <p:cNvPr id="5" name="모서리가 둥근 직사각형 4"/>
          <p:cNvSpPr/>
          <p:nvPr/>
        </p:nvSpPr>
        <p:spPr>
          <a:xfrm>
            <a:off x="4741092" y="1387390"/>
            <a:ext cx="1086406" cy="50864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AOI</a:t>
            </a:r>
            <a:endParaRPr lang="ko-KR" altLang="en-US" sz="12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6024239" y="1387390"/>
            <a:ext cx="1086406" cy="50864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Reflow</a:t>
            </a:r>
            <a:endParaRPr lang="ko-KR" altLang="en-US" sz="12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7307386" y="1387390"/>
            <a:ext cx="1086406" cy="50864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ICT</a:t>
            </a:r>
            <a:endParaRPr lang="ko-KR" altLang="en-US" sz="12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8590534" y="1387389"/>
            <a:ext cx="1086406" cy="50864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IFT</a:t>
            </a:r>
            <a:endParaRPr lang="ko-KR" altLang="en-US" sz="12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2174798" y="1387389"/>
            <a:ext cx="1086406" cy="50864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SPI</a:t>
            </a:r>
            <a:endParaRPr lang="ko-KR" altLang="en-US" sz="12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891651" y="1387388"/>
            <a:ext cx="1086406" cy="50864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err="1">
                <a:solidFill>
                  <a:schemeClr val="tx1"/>
                </a:solidFill>
                <a:latin typeface="+mn-ea"/>
              </a:rPr>
              <a:t>솔더크림</a:t>
            </a:r>
            <a:endParaRPr lang="en-US" altLang="ko-KR" sz="1200" b="1" dirty="0">
              <a:solidFill>
                <a:schemeClr val="tx1"/>
              </a:solidFill>
              <a:latin typeface="+mn-ea"/>
            </a:endParaRPr>
          </a:p>
          <a:p>
            <a:pPr algn="ctr"/>
            <a:r>
              <a:rPr lang="ko-KR" altLang="en-US" sz="1200" b="1" dirty="0" err="1">
                <a:solidFill>
                  <a:schemeClr val="tx1"/>
                </a:solidFill>
                <a:latin typeface="+mn-ea"/>
              </a:rPr>
              <a:t>스퀴즈값</a:t>
            </a:r>
            <a:endParaRPr lang="ko-KR" altLang="en-US" sz="12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6716" y="118940"/>
            <a:ext cx="3308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DVRS </a:t>
            </a:r>
            <a:r>
              <a:rPr lang="ko-KR" altLang="en-US" sz="2000" b="1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솔더크림</a:t>
            </a:r>
            <a:r>
              <a:rPr lang="ko-KR" altLang="en-US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데이터 분석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96716" y="624256"/>
            <a:ext cx="9662748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99363" y="779238"/>
            <a:ext cx="251863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latin typeface="+mn-ea"/>
              </a:rPr>
              <a:t>공정 별 데이터 수집 현황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73082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96716" y="624256"/>
            <a:ext cx="9662748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2440609"/>
              </p:ext>
            </p:extLst>
          </p:nvPr>
        </p:nvGraphicFramePr>
        <p:xfrm>
          <a:off x="551957" y="2651653"/>
          <a:ext cx="8882189" cy="14396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620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03726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685208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94308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815895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943080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943080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943080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905297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</a:tblGrid>
              <a:tr h="2787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barcode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인쇄시간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모델 파일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싸이클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 타임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생산 수량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스퀴즈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 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평균 </a:t>
                      </a:r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압력값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스퀴즈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 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최소 </a:t>
                      </a:r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압력값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스퀴즈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 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최대 </a:t>
                      </a:r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압력값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습도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6084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20181210105235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DN8-DVRS-MAIN-P1-BOT.Job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19.272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8375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9.788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9.520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10.246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37.8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6084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20181210105254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DN8-DVRS-MAIN-P1-BOT.Job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19.300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8376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9.679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9.492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11.550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37.9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6084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3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20181210105313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DN8-DVRS-MAIN-P1-BOT.Job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19.292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8377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9.869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9.558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10.311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37.5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26084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20181210105333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DN8-DVRS-MAIN-P1-BOT.Job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19.340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8378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9.756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9.560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11.936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37.4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17854" y="1206405"/>
            <a:ext cx="5299849" cy="14080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200" b="1" dirty="0" err="1">
                <a:latin typeface="+mn-ea"/>
              </a:rPr>
              <a:t>솔더크림</a:t>
            </a:r>
            <a:r>
              <a:rPr lang="ko-KR" altLang="en-US" sz="1200" b="1" dirty="0">
                <a:latin typeface="+mn-ea"/>
              </a:rPr>
              <a:t> </a:t>
            </a:r>
            <a:r>
              <a:rPr lang="ko-KR" altLang="en-US" sz="1200" b="1" dirty="0" err="1">
                <a:latin typeface="+mn-ea"/>
              </a:rPr>
              <a:t>스퀴즈값</a:t>
            </a:r>
            <a:r>
              <a:rPr lang="ko-KR" altLang="en-US" sz="1200" b="1" dirty="0">
                <a:latin typeface="+mn-ea"/>
              </a:rPr>
              <a:t> 데이터</a:t>
            </a:r>
            <a:r>
              <a:rPr lang="en-US" altLang="ko-KR" sz="1200" b="1" dirty="0">
                <a:latin typeface="+mn-ea"/>
              </a:rPr>
              <a:t/>
            </a:r>
            <a:br>
              <a:rPr lang="en-US" altLang="ko-KR" sz="1200" b="1" dirty="0">
                <a:latin typeface="+mn-ea"/>
              </a:rPr>
            </a:br>
            <a:r>
              <a:rPr lang="en-US" altLang="ko-KR" sz="1200" dirty="0">
                <a:latin typeface="+mn-ea"/>
              </a:rPr>
              <a:t>- </a:t>
            </a:r>
            <a:r>
              <a:rPr lang="ko-KR" altLang="en-US" sz="1100" dirty="0">
                <a:latin typeface="+mn-ea"/>
              </a:rPr>
              <a:t>수집현황 </a:t>
            </a:r>
            <a:r>
              <a:rPr lang="en-US" altLang="ko-KR" sz="1100" dirty="0">
                <a:latin typeface="+mn-ea"/>
              </a:rPr>
              <a:t>: </a:t>
            </a:r>
            <a:r>
              <a:rPr lang="ko-KR" altLang="en-US" sz="1100" dirty="0">
                <a:latin typeface="+mn-ea"/>
              </a:rPr>
              <a:t>설비 자체 일별 파일 저장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바코드 별 </a:t>
            </a:r>
            <a:r>
              <a:rPr lang="ko-KR" altLang="en-US" sz="1100" dirty="0" err="1">
                <a:latin typeface="+mn-ea"/>
              </a:rPr>
              <a:t>스퀴즈값</a:t>
            </a:r>
            <a:r>
              <a:rPr lang="en-US" altLang="ko-KR" sz="1100" dirty="0">
                <a:latin typeface="+mn-ea"/>
              </a:rPr>
              <a:t/>
            </a:r>
            <a:br>
              <a:rPr lang="en-US" altLang="ko-KR" sz="1100" dirty="0">
                <a:latin typeface="+mn-ea"/>
              </a:rPr>
            </a:br>
            <a:r>
              <a:rPr lang="en-US" altLang="ko-KR" sz="1100" dirty="0">
                <a:latin typeface="+mn-ea"/>
              </a:rPr>
              <a:t>- </a:t>
            </a:r>
            <a:r>
              <a:rPr lang="ko-KR" altLang="en-US" sz="1100" dirty="0">
                <a:latin typeface="+mn-ea"/>
              </a:rPr>
              <a:t>기간 </a:t>
            </a:r>
            <a:r>
              <a:rPr lang="en-US" altLang="ko-KR" sz="1100" dirty="0">
                <a:latin typeface="+mn-ea"/>
              </a:rPr>
              <a:t>: 2019/12/02 ~ 2019/12/31</a:t>
            </a:r>
            <a:br>
              <a:rPr lang="en-US" altLang="ko-KR" sz="1100" dirty="0">
                <a:latin typeface="+mn-ea"/>
              </a:rPr>
            </a:br>
            <a:r>
              <a:rPr lang="en-US" altLang="ko-KR" sz="1100" dirty="0">
                <a:latin typeface="+mn-ea"/>
              </a:rPr>
              <a:t>- </a:t>
            </a:r>
            <a:r>
              <a:rPr lang="ko-KR" altLang="en-US" sz="1100" dirty="0">
                <a:latin typeface="+mn-ea"/>
              </a:rPr>
              <a:t>건수 </a:t>
            </a:r>
            <a:r>
              <a:rPr lang="en-US" altLang="ko-KR" sz="1100" dirty="0">
                <a:latin typeface="+mn-ea"/>
              </a:rPr>
              <a:t>: 23,952</a:t>
            </a:r>
            <a:br>
              <a:rPr lang="en-US" altLang="ko-KR" sz="1100" dirty="0">
                <a:latin typeface="+mn-ea"/>
              </a:rPr>
            </a:br>
            <a:r>
              <a:rPr lang="en-US" altLang="ko-KR" sz="1100" dirty="0">
                <a:latin typeface="+mn-ea"/>
              </a:rPr>
              <a:t>※ </a:t>
            </a:r>
            <a:r>
              <a:rPr lang="ko-KR" altLang="en-US" sz="1100" dirty="0">
                <a:latin typeface="+mn-ea"/>
              </a:rPr>
              <a:t>이슈 </a:t>
            </a:r>
            <a:r>
              <a:rPr lang="en-US" altLang="ko-KR" sz="1100" dirty="0">
                <a:latin typeface="+mn-ea"/>
              </a:rPr>
              <a:t>: </a:t>
            </a:r>
            <a:r>
              <a:rPr lang="ko-KR" altLang="en-US" sz="1100" dirty="0">
                <a:latin typeface="+mn-ea"/>
              </a:rPr>
              <a:t>바코드 수집 불가</a:t>
            </a:r>
            <a:r>
              <a:rPr lang="en-US" altLang="ko-KR" sz="1100" dirty="0">
                <a:latin typeface="+mn-ea"/>
              </a:rPr>
              <a:t>(</a:t>
            </a:r>
            <a:r>
              <a:rPr lang="ko-KR" altLang="en-US" sz="1100" dirty="0">
                <a:latin typeface="+mn-ea"/>
              </a:rPr>
              <a:t>설비 문제로 인해 바코드 저장 </a:t>
            </a:r>
            <a:r>
              <a:rPr lang="ko-KR" altLang="en-US" sz="1100" dirty="0" err="1">
                <a:latin typeface="+mn-ea"/>
              </a:rPr>
              <a:t>셋팅값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OFF </a:t>
            </a:r>
            <a:r>
              <a:rPr lang="ko-KR" altLang="en-US" sz="1100" dirty="0">
                <a:latin typeface="+mn-ea"/>
              </a:rPr>
              <a:t>상태</a:t>
            </a:r>
            <a:r>
              <a:rPr lang="en-US" altLang="ko-KR" sz="1100" dirty="0">
                <a:latin typeface="+mn-ea"/>
              </a:rPr>
              <a:t>)</a:t>
            </a:r>
            <a:endParaRPr lang="ko-KR" altLang="en-US" sz="1100" dirty="0">
              <a:latin typeface="+mn-ea"/>
            </a:endParaRPr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3196357"/>
              </p:ext>
            </p:extLst>
          </p:nvPr>
        </p:nvGraphicFramePr>
        <p:xfrm>
          <a:off x="551959" y="5300262"/>
          <a:ext cx="8882187" cy="1190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0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2978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1007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597959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597959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429783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2840307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474941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485842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  <a:gridCol w="529443">
                  <a:extLst>
                    <a:ext uri="{9D8B030D-6E8A-4147-A177-3AD203B41FA5}">
                      <a16:colId xmlns="" xmlns:a16="http://schemas.microsoft.com/office/drawing/2014/main" val="20009"/>
                    </a:ext>
                  </a:extLst>
                </a:gridCol>
                <a:gridCol w="710077">
                  <a:extLst>
                    <a:ext uri="{9D8B030D-6E8A-4147-A177-3AD203B41FA5}">
                      <a16:colId xmlns="" xmlns:a16="http://schemas.microsoft.com/office/drawing/2014/main" val="20010"/>
                    </a:ext>
                  </a:extLst>
                </a:gridCol>
                <a:gridCol w="365939">
                  <a:extLst>
                    <a:ext uri="{9D8B030D-6E8A-4147-A177-3AD203B41FA5}">
                      <a16:colId xmlns="" xmlns:a16="http://schemas.microsoft.com/office/drawing/2014/main" val="20011"/>
                    </a:ext>
                  </a:extLst>
                </a:gridCol>
              </a:tblGrid>
              <a:tr h="1509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BARCODE</a:t>
                      </a:r>
                      <a:endParaRPr lang="en-US" sz="9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INDEX</a:t>
                      </a: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DATE</a:t>
                      </a: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S.TIME</a:t>
                      </a: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E.TIME</a:t>
                      </a: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CYCLE</a:t>
                      </a: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JOB</a:t>
                      </a: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RESULT</a:t>
                      </a: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USER</a:t>
                      </a: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LOTINFO</a:t>
                      </a: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MACHINE</a:t>
                      </a: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SIDE</a:t>
                      </a: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3960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HJ350472C7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92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2019-03-06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13:59:18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13:59:29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11.95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DN8(HEV)(DN8A) ICU MAIN BOT 180919(QA1901OFB188)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FAIL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216240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i="1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NA</a:t>
                      </a:r>
                      <a:endParaRPr lang="en-US" sz="90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MACHINE001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B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39600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HJ350474C9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94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2019-03-06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13:59:52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14:0:4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12.07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DN8(HEV)(DN8A) ICU MAIN BOT 180919(QA1901OFB188)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FAIL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216240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i="1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NA</a:t>
                      </a:r>
                      <a:endParaRPr lang="en-US" sz="90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MACHINE001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B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3960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HJ350475CA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95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2019-03-06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14:00:09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14:0:20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11.78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DN8(HEV)(DN8A) ICU MAIN BOT 180919(QA1901OFB188)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FAIL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216240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i="1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NA</a:t>
                      </a:r>
                      <a:endParaRPr lang="en-US" sz="90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MACHINE001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B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23960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HJ4P2683E9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26080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2019-05-09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16:40:19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16:40:31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12.17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DN8(HEV)(DN8A) ICU MAIN BOT 180919(QA1901OFB188)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GOOD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216227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i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NA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MACHINE001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B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217854" y="4157217"/>
            <a:ext cx="4584909" cy="1131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 startAt="2"/>
            </a:pPr>
            <a:r>
              <a:rPr lang="en-US" altLang="ko-KR" sz="1200" b="1" dirty="0">
                <a:latin typeface="+mn-ea"/>
              </a:rPr>
              <a:t>SPI </a:t>
            </a:r>
            <a:r>
              <a:rPr lang="ko-KR" altLang="en-US" sz="1200" b="1" dirty="0">
                <a:latin typeface="+mn-ea"/>
              </a:rPr>
              <a:t>데이터</a:t>
            </a:r>
            <a:r>
              <a:rPr lang="en-US" altLang="ko-KR" sz="1200" b="1" dirty="0">
                <a:latin typeface="+mn-ea"/>
              </a:rPr>
              <a:t/>
            </a:r>
            <a:br>
              <a:rPr lang="en-US" altLang="ko-KR" sz="1200" b="1" dirty="0">
                <a:latin typeface="+mn-ea"/>
              </a:rPr>
            </a:br>
            <a:r>
              <a:rPr lang="en-US" altLang="ko-KR" sz="1100" dirty="0">
                <a:latin typeface="+mn-ea"/>
              </a:rPr>
              <a:t>- </a:t>
            </a:r>
            <a:r>
              <a:rPr lang="ko-KR" altLang="en-US" sz="1100" dirty="0">
                <a:latin typeface="+mn-ea"/>
              </a:rPr>
              <a:t>수집현황 </a:t>
            </a:r>
            <a:r>
              <a:rPr lang="en-US" altLang="ko-KR" sz="1100" dirty="0">
                <a:latin typeface="+mn-ea"/>
              </a:rPr>
              <a:t>: </a:t>
            </a:r>
            <a:r>
              <a:rPr lang="ko-KR" altLang="en-US" sz="1100" dirty="0">
                <a:latin typeface="+mn-ea"/>
              </a:rPr>
              <a:t>바코드 파일 </a:t>
            </a:r>
            <a:r>
              <a:rPr lang="en-US" altLang="ko-KR" sz="1100" dirty="0">
                <a:latin typeface="+mn-ea"/>
              </a:rPr>
              <a:t>1</a:t>
            </a:r>
            <a:r>
              <a:rPr lang="ko-KR" altLang="en-US" sz="1100" dirty="0">
                <a:latin typeface="+mn-ea"/>
              </a:rPr>
              <a:t>개씩 저장</a:t>
            </a:r>
            <a:r>
              <a:rPr lang="en-US" altLang="ko-KR" sz="1100" dirty="0">
                <a:latin typeface="+mn-ea"/>
              </a:rPr>
              <a:t>(</a:t>
            </a:r>
            <a:r>
              <a:rPr lang="ko-KR" altLang="en-US" sz="1100" dirty="0">
                <a:latin typeface="+mn-ea"/>
              </a:rPr>
              <a:t>파일</a:t>
            </a:r>
            <a:r>
              <a:rPr lang="en-US" altLang="ko-KR" sz="1100" dirty="0">
                <a:latin typeface="+mn-ea"/>
              </a:rPr>
              <a:t>1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=</a:t>
            </a:r>
            <a:r>
              <a:rPr lang="ko-KR" altLang="en-US" sz="1100" dirty="0">
                <a:latin typeface="+mn-ea"/>
              </a:rPr>
              <a:t> 컴포넌트 별 측정값</a:t>
            </a:r>
            <a:r>
              <a:rPr lang="en-US" altLang="ko-KR" sz="1100" dirty="0">
                <a:latin typeface="+mn-ea"/>
              </a:rPr>
              <a:t>)</a:t>
            </a:r>
            <a:br>
              <a:rPr lang="en-US" altLang="ko-KR" sz="1100" dirty="0">
                <a:latin typeface="+mn-ea"/>
              </a:rPr>
            </a:br>
            <a:r>
              <a:rPr lang="en-US" altLang="ko-KR" sz="1100" dirty="0">
                <a:latin typeface="+mn-ea"/>
              </a:rPr>
              <a:t>- </a:t>
            </a:r>
            <a:r>
              <a:rPr lang="ko-KR" altLang="en-US" sz="1100" dirty="0">
                <a:latin typeface="+mn-ea"/>
              </a:rPr>
              <a:t>기간</a:t>
            </a:r>
            <a:r>
              <a:rPr lang="en-US" altLang="ko-KR" sz="1100" dirty="0">
                <a:latin typeface="+mn-ea"/>
              </a:rPr>
              <a:t> : 2019/12/02 ~ 2019/12/31</a:t>
            </a:r>
            <a:br>
              <a:rPr lang="en-US" altLang="ko-KR" sz="1100" dirty="0">
                <a:latin typeface="+mn-ea"/>
              </a:rPr>
            </a:br>
            <a:r>
              <a:rPr lang="en-US" altLang="ko-KR" sz="1100" dirty="0">
                <a:latin typeface="+mn-ea"/>
              </a:rPr>
              <a:t>- </a:t>
            </a:r>
            <a:r>
              <a:rPr lang="ko-KR" altLang="en-US" sz="1100" dirty="0">
                <a:latin typeface="+mn-ea"/>
              </a:rPr>
              <a:t>건수 </a:t>
            </a:r>
            <a:r>
              <a:rPr lang="en-US" altLang="ko-KR" sz="1100" dirty="0">
                <a:latin typeface="+mn-ea"/>
              </a:rPr>
              <a:t>: 28,435</a:t>
            </a:r>
            <a:endParaRPr lang="ko-KR" altLang="en-US" sz="1100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6716" y="118940"/>
            <a:ext cx="3308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DVRS </a:t>
            </a:r>
            <a:r>
              <a:rPr lang="ko-KR" altLang="en-US" sz="2000" b="1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솔더크림</a:t>
            </a:r>
            <a:r>
              <a:rPr lang="ko-KR" altLang="en-US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데이터 분석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99363" y="779238"/>
            <a:ext cx="143340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latin typeface="+mn-ea"/>
              </a:rPr>
              <a:t>데이터 개요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86240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96716" y="624256"/>
            <a:ext cx="9662748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7388114"/>
              </p:ext>
            </p:extLst>
          </p:nvPr>
        </p:nvGraphicFramePr>
        <p:xfrm>
          <a:off x="629116" y="4033976"/>
          <a:ext cx="9141156" cy="24125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165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956829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248826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649984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600493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626888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626888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626888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362935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  <a:gridCol w="712673">
                  <a:extLst>
                    <a:ext uri="{9D8B030D-6E8A-4147-A177-3AD203B41FA5}">
                      <a16:colId xmlns="" xmlns:a16="http://schemas.microsoft.com/office/drawing/2014/main" val="20009"/>
                    </a:ext>
                  </a:extLst>
                </a:gridCol>
                <a:gridCol w="1118500">
                  <a:extLst>
                    <a:ext uri="{9D8B030D-6E8A-4147-A177-3AD203B41FA5}">
                      <a16:colId xmlns="" xmlns:a16="http://schemas.microsoft.com/office/drawing/2014/main" val="20010"/>
                    </a:ext>
                  </a:extLst>
                </a:gridCol>
                <a:gridCol w="600493">
                  <a:extLst>
                    <a:ext uri="{9D8B030D-6E8A-4147-A177-3AD203B41FA5}">
                      <a16:colId xmlns="" xmlns:a16="http://schemas.microsoft.com/office/drawing/2014/main" val="20011"/>
                    </a:ext>
                  </a:extLst>
                </a:gridCol>
                <a:gridCol w="508109">
                  <a:extLst>
                    <a:ext uri="{9D8B030D-6E8A-4147-A177-3AD203B41FA5}">
                      <a16:colId xmlns="" xmlns:a16="http://schemas.microsoft.com/office/drawing/2014/main" val="20012"/>
                    </a:ext>
                  </a:extLst>
                </a:gridCol>
              </a:tblGrid>
              <a:tr h="349363">
                <a:tc gridSpan="9">
                  <a:txBody>
                    <a:bodyPr/>
                    <a:lstStyle/>
                    <a:p>
                      <a:pPr algn="ctr"/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effectLst/>
                        </a:rPr>
                        <a:t>솔더크림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effectLst/>
                        </a:rPr>
                        <a:t>스퀴즈</a:t>
                      </a:r>
                      <a:endParaRPr lang="en-US" sz="10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sz="1000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sz="1000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sz="1000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sz="1000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sz="1000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sz="1000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sz="1000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sz="1000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/>
                          </a:solidFill>
                          <a:effectLst/>
                        </a:rPr>
                        <a:t>SPI</a:t>
                      </a: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sz="1000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sz="1000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sz="1000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49363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solidFill>
                            <a:schemeClr val="tx1"/>
                          </a:solidFill>
                          <a:effectLst/>
                        </a:rPr>
                        <a:t>barcode</a:t>
                      </a: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err="1">
                          <a:solidFill>
                            <a:schemeClr val="tx1"/>
                          </a:solidFill>
                          <a:effectLst/>
                        </a:rPr>
                        <a:t>Time.Stamp</a:t>
                      </a:r>
                      <a:endParaRPr lang="en-US" sz="9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err="1">
                          <a:solidFill>
                            <a:schemeClr val="tx1"/>
                          </a:solidFill>
                          <a:effectLst/>
                        </a:rPr>
                        <a:t>Job.File</a:t>
                      </a:r>
                      <a:endParaRPr lang="en-US" sz="9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err="1">
                          <a:solidFill>
                            <a:schemeClr val="tx1"/>
                          </a:solidFill>
                          <a:effectLst/>
                        </a:rPr>
                        <a:t>Cycle.Time</a:t>
                      </a:r>
                      <a:endParaRPr lang="en-US" sz="9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effectLst/>
                        </a:rPr>
                        <a:t>생산수량</a:t>
                      </a:r>
                      <a:endParaRPr lang="en-US" sz="9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effectLst/>
                        </a:rPr>
                        <a:t>압력 평균</a:t>
                      </a:r>
                      <a:endParaRPr lang="en-US" sz="9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effectLst/>
                        </a:rPr>
                        <a:t>압력 최소</a:t>
                      </a:r>
                      <a:endParaRPr lang="en-US" sz="9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effectLst/>
                        </a:rPr>
                        <a:t>압력 최대</a:t>
                      </a:r>
                      <a:endParaRPr lang="en-US" sz="9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effectLst/>
                        </a:rPr>
                        <a:t>습도</a:t>
                      </a:r>
                      <a:endParaRPr lang="en-US" sz="9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solidFill>
                            <a:schemeClr val="tx1"/>
                          </a:solidFill>
                          <a:effectLst/>
                        </a:rPr>
                        <a:t>barcode</a:t>
                      </a: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effectLst/>
                        </a:rPr>
                        <a:t>시작시간</a:t>
                      </a:r>
                      <a:endParaRPr lang="en-US" sz="9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effectLst/>
                        </a:rPr>
                        <a:t>종료시간</a:t>
                      </a:r>
                      <a:endParaRPr lang="en-US" sz="9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solidFill>
                            <a:schemeClr val="tx1"/>
                          </a:solidFill>
                          <a:effectLst/>
                        </a:rPr>
                        <a:t>SPI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  <a:effectLst/>
                        </a:rPr>
                        <a:t>결과</a:t>
                      </a:r>
                      <a:endParaRPr lang="en-US" sz="9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42772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b="0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</a:rPr>
                        <a:t>20191202104936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</a:rPr>
                        <a:t>DN8 ICU MAIN </a:t>
                      </a:r>
                      <a:r>
                        <a:rPr lang="en-US" sz="900" dirty="0" err="1">
                          <a:solidFill>
                            <a:schemeClr val="tx1"/>
                          </a:solidFill>
                          <a:effectLst/>
                        </a:rPr>
                        <a:t>TOP.Job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409.008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</a:rPr>
                        <a:t>75723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15.000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14.336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15.251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39.5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</a:rPr>
                        <a:t>HJBS0984FC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</a:rPr>
                        <a:t>2019-12-02 10:50:46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10:50:58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</a:rPr>
                        <a:t>GOOD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42772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b="0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20191202105004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</a:rPr>
                        <a:t>DN8 ICU MAIN </a:t>
                      </a:r>
                      <a:r>
                        <a:rPr lang="en-US" sz="900" dirty="0" err="1">
                          <a:solidFill>
                            <a:schemeClr val="tx1"/>
                          </a:solidFill>
                          <a:effectLst/>
                        </a:rPr>
                        <a:t>TOP.Job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27.886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75724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</a:rPr>
                        <a:t>14.931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14.769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15.107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40.1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</a:rPr>
                        <a:t>HJBS0983FB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</a:rPr>
                        <a:t>2019-12-02 10:51:09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10:51:21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</a:rPr>
                        <a:t>GOOD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42772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b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20191202105032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</a:rPr>
                        <a:t>DN8 ICU MAIN </a:t>
                      </a:r>
                      <a:r>
                        <a:rPr lang="en-US" sz="900" dirty="0" err="1">
                          <a:solidFill>
                            <a:schemeClr val="tx1"/>
                          </a:solidFill>
                          <a:effectLst/>
                        </a:rPr>
                        <a:t>TOP.Job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27.933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75725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</a:rPr>
                        <a:t>15.539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14.346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15.868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39.9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chemeClr val="tx1"/>
                          </a:solidFill>
                          <a:effectLst/>
                        </a:rPr>
                        <a:t>HJBS0981F9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2019-12-02 10:51:32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10:51:44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</a:rPr>
                        <a:t>GOOD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42772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b="0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20191202105100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</a:rPr>
                        <a:t>DN8 ICU MAIN </a:t>
                      </a:r>
                      <a:r>
                        <a:rPr lang="en-US" sz="900" dirty="0" err="1">
                          <a:solidFill>
                            <a:schemeClr val="tx1"/>
                          </a:solidFill>
                          <a:effectLst/>
                        </a:rPr>
                        <a:t>TOP.Job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27.910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</a:rPr>
                        <a:t>75726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15.161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14.644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</a:rPr>
                        <a:t>15.441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</a:rPr>
                        <a:t>39.6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</a:rPr>
                        <a:t>HJBS0981F9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</a:rPr>
                        <a:t>2019-12-02 10:51:32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10:51:44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chemeClr val="tx1"/>
                          </a:solidFill>
                          <a:effectLst/>
                        </a:rPr>
                        <a:t>GOOD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42772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b="0" dirty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20191202105128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</a:rPr>
                        <a:t>DN8 ICU MAIN </a:t>
                      </a:r>
                      <a:r>
                        <a:rPr lang="en-US" sz="900" dirty="0" err="1">
                          <a:solidFill>
                            <a:schemeClr val="tx1"/>
                          </a:solidFill>
                          <a:effectLst/>
                        </a:rPr>
                        <a:t>TOP.Job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</a:rPr>
                        <a:t>27.901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</a:rPr>
                        <a:t>75727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14.880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14.389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15.432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900">
                          <a:solidFill>
                            <a:schemeClr val="tx1"/>
                          </a:solidFill>
                          <a:effectLst/>
                        </a:rPr>
                        <a:t>39.1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</a:rPr>
                        <a:t>HJBS097900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</a:rPr>
                        <a:t>2019-12-02 10:52:27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</a:rPr>
                        <a:t>10:52:39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</a:rPr>
                        <a:t>GOOD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17854" y="779239"/>
            <a:ext cx="8183196" cy="3254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latin typeface="+mn-ea"/>
              </a:rPr>
              <a:t>분석 대상 데이터</a:t>
            </a:r>
            <a:r>
              <a:rPr lang="en-US" altLang="ko-KR" sz="1200" b="1" dirty="0">
                <a:latin typeface="+mn-ea"/>
              </a:rPr>
              <a:t/>
            </a:r>
            <a:br>
              <a:rPr lang="en-US" altLang="ko-KR" sz="1200" b="1" dirty="0">
                <a:latin typeface="+mn-ea"/>
              </a:rPr>
            </a:br>
            <a:r>
              <a:rPr lang="en-US" altLang="ko-KR" sz="1200" dirty="0">
                <a:latin typeface="+mn-ea"/>
              </a:rPr>
              <a:t>- </a:t>
            </a:r>
            <a:r>
              <a:rPr lang="ko-KR" altLang="en-US" sz="1200" dirty="0" err="1">
                <a:latin typeface="+mn-ea"/>
              </a:rPr>
              <a:t>솔더크림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스퀴즈값</a:t>
            </a:r>
            <a:r>
              <a:rPr lang="ko-KR" altLang="en-US" sz="1200" dirty="0">
                <a:latin typeface="+mn-ea"/>
              </a:rPr>
              <a:t> 데이터 </a:t>
            </a:r>
            <a:r>
              <a:rPr lang="en-US" altLang="ko-KR" sz="1200" dirty="0">
                <a:latin typeface="+mn-ea"/>
              </a:rPr>
              <a:t>+ SPI </a:t>
            </a:r>
            <a:r>
              <a:rPr lang="ko-KR" altLang="en-US" sz="1200" dirty="0">
                <a:latin typeface="+mn-ea"/>
              </a:rPr>
              <a:t>결과값</a:t>
            </a:r>
            <a:r>
              <a:rPr lang="en-US" altLang="ko-KR" sz="1200" dirty="0">
                <a:latin typeface="+mn-ea"/>
              </a:rPr>
              <a:t/>
            </a:r>
            <a:br>
              <a:rPr lang="en-US" altLang="ko-KR" sz="1200" dirty="0">
                <a:latin typeface="+mn-ea"/>
              </a:rPr>
            </a:br>
            <a:r>
              <a:rPr lang="en-US" altLang="ko-KR" sz="1200" dirty="0">
                <a:latin typeface="+mn-ea"/>
              </a:rPr>
              <a:t>- </a:t>
            </a:r>
            <a:r>
              <a:rPr lang="ko-KR" altLang="en-US" sz="1200" dirty="0" err="1">
                <a:latin typeface="+mn-ea"/>
              </a:rPr>
              <a:t>매핑</a:t>
            </a:r>
            <a:r>
              <a:rPr lang="ko-KR" altLang="en-US" sz="1200" dirty="0">
                <a:latin typeface="+mn-ea"/>
              </a:rPr>
              <a:t> 기준 </a:t>
            </a:r>
            <a:r>
              <a:rPr lang="en-US" altLang="ko-KR" sz="1200" dirty="0">
                <a:latin typeface="+mn-ea"/>
              </a:rPr>
              <a:t>: (SPI </a:t>
            </a:r>
            <a:r>
              <a:rPr lang="ko-KR" altLang="en-US" sz="1200" dirty="0">
                <a:latin typeface="+mn-ea"/>
              </a:rPr>
              <a:t>시작시간 </a:t>
            </a:r>
            <a:r>
              <a:rPr lang="en-US" altLang="ko-KR" sz="1200" dirty="0">
                <a:latin typeface="+mn-ea"/>
              </a:rPr>
              <a:t>– </a:t>
            </a:r>
            <a:r>
              <a:rPr lang="ko-KR" altLang="en-US" sz="1100" dirty="0" err="1">
                <a:latin typeface="+mn-ea"/>
              </a:rPr>
              <a:t>스퀴즈</a:t>
            </a:r>
            <a:r>
              <a:rPr lang="ko-KR" altLang="en-US" sz="1100" dirty="0">
                <a:latin typeface="+mn-ea"/>
              </a:rPr>
              <a:t> 인쇄시간</a:t>
            </a:r>
            <a:r>
              <a:rPr lang="en-US" altLang="ko-KR" sz="1100" dirty="0">
                <a:latin typeface="+mn-ea"/>
              </a:rPr>
              <a:t>)</a:t>
            </a:r>
            <a:r>
              <a:rPr lang="ko-KR" altLang="en-US" sz="1100" dirty="0">
                <a:latin typeface="+mn-ea"/>
              </a:rPr>
              <a:t>의 최소값</a:t>
            </a:r>
            <a:r>
              <a:rPr lang="en-US" altLang="ko-KR" sz="1100" dirty="0">
                <a:latin typeface="+mn-ea"/>
              </a:rPr>
              <a:t/>
            </a:r>
            <a:br>
              <a:rPr lang="en-US" altLang="ko-KR" sz="1100" dirty="0">
                <a:latin typeface="+mn-ea"/>
              </a:rPr>
            </a:br>
            <a:r>
              <a:rPr lang="en-US" altLang="ko-KR" sz="1100" dirty="0">
                <a:latin typeface="+mn-ea"/>
              </a:rPr>
              <a:t>- </a:t>
            </a:r>
            <a:r>
              <a:rPr lang="ko-KR" altLang="en-US" sz="1100" dirty="0">
                <a:latin typeface="+mn-ea"/>
              </a:rPr>
              <a:t>바코드 수 </a:t>
            </a:r>
            <a:r>
              <a:rPr lang="en-US" altLang="ko-KR" sz="1100" dirty="0">
                <a:latin typeface="+mn-ea"/>
              </a:rPr>
              <a:t>: 23,952</a:t>
            </a:r>
            <a:br>
              <a:rPr lang="en-US" altLang="ko-KR" sz="1100" dirty="0">
                <a:latin typeface="+mn-ea"/>
              </a:rPr>
            </a:br>
            <a:r>
              <a:rPr lang="en-US" altLang="ko-KR" sz="1100" dirty="0">
                <a:latin typeface="+mn-ea"/>
              </a:rPr>
              <a:t>- </a:t>
            </a:r>
            <a:r>
              <a:rPr lang="ko-KR" altLang="en-US" sz="1100" dirty="0">
                <a:latin typeface="+mn-ea"/>
              </a:rPr>
              <a:t>기간</a:t>
            </a:r>
            <a:r>
              <a:rPr lang="en-US" altLang="ko-KR" sz="1100" dirty="0">
                <a:latin typeface="+mn-ea"/>
              </a:rPr>
              <a:t> : 2019/12/02 ~ 2019/12/31</a:t>
            </a:r>
            <a:br>
              <a:rPr lang="en-US" altLang="ko-KR" sz="1100" dirty="0">
                <a:latin typeface="+mn-ea"/>
              </a:rPr>
            </a:br>
            <a:r>
              <a:rPr lang="en-US" altLang="ko-KR" sz="1100" dirty="0">
                <a:latin typeface="+mn-ea"/>
              </a:rPr>
              <a:t>- </a:t>
            </a:r>
            <a:r>
              <a:rPr lang="ko-KR" altLang="en-US" sz="1100" dirty="0">
                <a:latin typeface="+mn-ea"/>
              </a:rPr>
              <a:t>불량 현황</a:t>
            </a:r>
            <a:r>
              <a:rPr lang="en-US" altLang="ko-KR" sz="1100" dirty="0">
                <a:latin typeface="+mn-ea"/>
              </a:rPr>
              <a:t/>
            </a:r>
            <a:br>
              <a:rPr lang="en-US" altLang="ko-KR" sz="1100" dirty="0">
                <a:latin typeface="+mn-ea"/>
              </a:rPr>
            </a:br>
            <a:r>
              <a:rPr lang="en-US" altLang="ko-KR" sz="1100" dirty="0">
                <a:latin typeface="+mn-ea"/>
              </a:rPr>
              <a:t/>
            </a:r>
            <a:br>
              <a:rPr lang="en-US" altLang="ko-KR" sz="1100" dirty="0">
                <a:latin typeface="+mn-ea"/>
              </a:rPr>
            </a:br>
            <a:r>
              <a:rPr lang="en-US" altLang="ko-KR" sz="1100" dirty="0">
                <a:latin typeface="+mn-ea"/>
              </a:rPr>
              <a:t/>
            </a:r>
            <a:br>
              <a:rPr lang="en-US" altLang="ko-KR" sz="1100" dirty="0">
                <a:latin typeface="+mn-ea"/>
              </a:rPr>
            </a:br>
            <a:r>
              <a:rPr lang="en-US" altLang="ko-KR" sz="1100" dirty="0">
                <a:latin typeface="+mn-ea"/>
              </a:rPr>
              <a:t/>
            </a:r>
            <a:br>
              <a:rPr lang="en-US" altLang="ko-KR" sz="1100" dirty="0">
                <a:latin typeface="+mn-ea"/>
              </a:rPr>
            </a:br>
            <a:r>
              <a:rPr lang="en-US" altLang="ko-KR" sz="1100" dirty="0">
                <a:latin typeface="+mn-ea"/>
              </a:rPr>
              <a:t/>
            </a:r>
            <a:br>
              <a:rPr lang="en-US" altLang="ko-KR" sz="1100" dirty="0">
                <a:latin typeface="+mn-ea"/>
              </a:rPr>
            </a:br>
            <a:r>
              <a:rPr lang="en-US" altLang="ko-KR" sz="1100" dirty="0">
                <a:latin typeface="+mn-ea"/>
              </a:rPr>
              <a:t/>
            </a:r>
            <a:br>
              <a:rPr lang="en-US" altLang="ko-KR" sz="1100" dirty="0">
                <a:latin typeface="+mn-ea"/>
              </a:rPr>
            </a:br>
            <a:r>
              <a:rPr lang="en-US" altLang="ko-KR" sz="1100" dirty="0">
                <a:latin typeface="+mn-ea"/>
              </a:rPr>
              <a:t>- </a:t>
            </a:r>
            <a:r>
              <a:rPr lang="ko-KR" altLang="en-US" sz="1100" dirty="0">
                <a:latin typeface="+mn-ea"/>
              </a:rPr>
              <a:t>데이터 형태</a:t>
            </a: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2346611"/>
              </p:ext>
            </p:extLst>
          </p:nvPr>
        </p:nvGraphicFramePr>
        <p:xfrm>
          <a:off x="629116" y="2572500"/>
          <a:ext cx="3551516" cy="10064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214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83645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3645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836457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3548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SPI</a:t>
                      </a:r>
                      <a:r>
                        <a:rPr lang="ko-KR" altLang="en-US" sz="900" b="1" baseline="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 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결과</a:t>
                      </a:r>
                      <a:endParaRPr lang="en-US" sz="9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FAIL</a:t>
                      </a: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GOOD</a:t>
                      </a: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합계</a:t>
                      </a:r>
                      <a:endParaRPr lang="en-US" sz="9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47625" marB="47625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2577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바코드 수</a:t>
                      </a:r>
                      <a:endParaRPr lang="en-US" sz="9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174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23,778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23,952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2577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비율</a:t>
                      </a:r>
                      <a:endParaRPr lang="en-US" sz="9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0.7%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99.3%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100%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96716" y="118940"/>
            <a:ext cx="3308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DVRS </a:t>
            </a:r>
            <a:r>
              <a:rPr lang="ko-KR" altLang="en-US" sz="2000" b="1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솔더크림</a:t>
            </a:r>
            <a:r>
              <a:rPr lang="ko-KR" altLang="en-US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데이터 분석</a:t>
            </a:r>
          </a:p>
        </p:txBody>
      </p:sp>
    </p:spTree>
    <p:extLst>
      <p:ext uri="{BB962C8B-B14F-4D97-AF65-F5344CB8AC3E}">
        <p14:creationId xmlns:p14="http://schemas.microsoft.com/office/powerpoint/2010/main" val="3914267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96716" y="624256"/>
            <a:ext cx="9662748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77560" y="1303059"/>
            <a:ext cx="1293944" cy="3336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200" b="1" dirty="0" err="1">
                <a:latin typeface="+mn-ea"/>
              </a:rPr>
              <a:t>싸이클</a:t>
            </a:r>
            <a:r>
              <a:rPr lang="ko-KR" altLang="en-US" sz="1200" b="1" dirty="0">
                <a:latin typeface="+mn-ea"/>
              </a:rPr>
              <a:t> 타임 </a:t>
            </a:r>
            <a:endParaRPr lang="en-US" altLang="ko-KR" sz="1200" b="1" dirty="0">
              <a:latin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9363" y="779238"/>
            <a:ext cx="1495922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latin typeface="+mn-ea"/>
              </a:rPr>
              <a:t>항목 별 분석</a:t>
            </a:r>
            <a:endParaRPr lang="ko-KR" altLang="en-US" sz="1200" dirty="0">
              <a:latin typeface="+mn-ea"/>
            </a:endParaRPr>
          </a:p>
        </p:txBody>
      </p: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4548149"/>
              </p:ext>
            </p:extLst>
          </p:nvPr>
        </p:nvGraphicFramePr>
        <p:xfrm>
          <a:off x="641256" y="4456889"/>
          <a:ext cx="8712251" cy="8003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517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31451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314513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314513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314513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1314513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1314513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</a:tblGrid>
              <a:tr h="27871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최소값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평균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중앙값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최대값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표준편차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바코드 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6084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FAIL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23.56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56.75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27.92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2444.51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186.31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174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6084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GOOD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0.82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47.14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27.96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6903.91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111.04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23778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630252" y="5495914"/>
            <a:ext cx="8723255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latin typeface="+mn-ea"/>
              </a:rPr>
              <a:t>싸이클타임은</a:t>
            </a:r>
            <a:r>
              <a:rPr lang="ko-KR" altLang="en-US" sz="1200" dirty="0">
                <a:latin typeface="+mn-ea"/>
              </a:rPr>
              <a:t> </a:t>
            </a:r>
            <a:r>
              <a:rPr lang="en-US" altLang="ko-KR" sz="1200" dirty="0">
                <a:latin typeface="+mn-ea"/>
              </a:rPr>
              <a:t>20~30</a:t>
            </a:r>
            <a:r>
              <a:rPr lang="ko-KR" altLang="en-US" sz="1200" dirty="0">
                <a:latin typeface="+mn-ea"/>
              </a:rPr>
              <a:t> 구간의 빈도가 가장 높음</a:t>
            </a:r>
            <a:endParaRPr lang="en-US" altLang="ko-KR" sz="12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</a:rPr>
              <a:t>불량인 경우의 </a:t>
            </a:r>
            <a:r>
              <a:rPr lang="ko-KR" altLang="en-US" sz="1200" dirty="0" err="1">
                <a:latin typeface="+mn-ea"/>
              </a:rPr>
              <a:t>싸이클타임</a:t>
            </a:r>
            <a:r>
              <a:rPr lang="ko-KR" altLang="en-US" sz="1200" dirty="0">
                <a:latin typeface="+mn-ea"/>
              </a:rPr>
              <a:t> 평균이 높고</a:t>
            </a:r>
            <a:r>
              <a:rPr lang="en-US" altLang="ko-KR" sz="1200" dirty="0">
                <a:latin typeface="+mn-ea"/>
              </a:rPr>
              <a:t>, </a:t>
            </a:r>
            <a:r>
              <a:rPr lang="ko-KR" altLang="en-US" sz="1200" dirty="0">
                <a:latin typeface="+mn-ea"/>
              </a:rPr>
              <a:t>편차가 큼</a:t>
            </a:r>
            <a:endParaRPr lang="en-US" altLang="ko-KR" sz="12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</a:rPr>
              <a:t>☞ 불량이 발생한 경우</a:t>
            </a:r>
            <a:r>
              <a:rPr lang="en-US" altLang="ko-KR" sz="1200" b="1" dirty="0">
                <a:latin typeface="+mn-ea"/>
              </a:rPr>
              <a:t>, </a:t>
            </a:r>
            <a:r>
              <a:rPr lang="ko-KR" altLang="en-US" sz="1200" b="1" dirty="0" err="1">
                <a:latin typeface="+mn-ea"/>
              </a:rPr>
              <a:t>싸이클</a:t>
            </a:r>
            <a:r>
              <a:rPr lang="ko-KR" altLang="en-US" sz="1200" b="1" dirty="0">
                <a:latin typeface="+mn-ea"/>
              </a:rPr>
              <a:t> 타임이 더욱 높음</a:t>
            </a:r>
            <a:endParaRPr lang="en-US" altLang="ko-KR" sz="1200" b="1" dirty="0">
              <a:latin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41255" y="1738537"/>
            <a:ext cx="42868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[ </a:t>
            </a:r>
            <a:r>
              <a:rPr lang="ko-KR" altLang="en-US" sz="1200" dirty="0" err="1">
                <a:latin typeface="+mn-ea"/>
              </a:rPr>
              <a:t>싸이클</a:t>
            </a:r>
            <a:r>
              <a:rPr lang="ko-KR" altLang="en-US" sz="1200" dirty="0">
                <a:latin typeface="+mn-ea"/>
              </a:rPr>
              <a:t> 타임 분포 </a:t>
            </a:r>
            <a:r>
              <a:rPr lang="en-US" altLang="ko-KR" sz="1200" dirty="0">
                <a:latin typeface="+mn-ea"/>
              </a:rPr>
              <a:t>]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r="15290"/>
          <a:stretch/>
        </p:blipFill>
        <p:spPr>
          <a:xfrm>
            <a:off x="5066672" y="2015536"/>
            <a:ext cx="4334503" cy="2285715"/>
          </a:xfrm>
          <a:prstGeom prst="rect">
            <a:avLst/>
          </a:prstGeom>
        </p:spPr>
      </p:pic>
      <p:grpSp>
        <p:nvGrpSpPr>
          <p:cNvPr id="4" name="그룹 3"/>
          <p:cNvGrpSpPr/>
          <p:nvPr/>
        </p:nvGrpSpPr>
        <p:grpSpPr>
          <a:xfrm>
            <a:off x="630252" y="2015536"/>
            <a:ext cx="4297838" cy="2285715"/>
            <a:chOff x="630252" y="2015536"/>
            <a:chExt cx="4297838" cy="2285715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3"/>
            <a:srcRect r="16222"/>
            <a:stretch/>
          </p:blipFill>
          <p:spPr>
            <a:xfrm>
              <a:off x="641255" y="2015536"/>
              <a:ext cx="4286835" cy="2285715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>
              <a:off x="630252" y="2831339"/>
              <a:ext cx="270240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50" dirty="0">
                  <a:latin typeface="+mn-ea"/>
                </a:rPr>
                <a:t>빈</a:t>
              </a:r>
              <a:endParaRPr lang="en-US" altLang="ko-KR" sz="1050" dirty="0">
                <a:latin typeface="+mn-ea"/>
              </a:endParaRPr>
            </a:p>
            <a:p>
              <a:pPr algn="ctr"/>
              <a:r>
                <a:rPr lang="ko-KR" altLang="en-US" sz="1050" dirty="0">
                  <a:latin typeface="+mn-ea"/>
                </a:rPr>
                <a:t>도</a:t>
              </a:r>
              <a:endParaRPr lang="en-US" altLang="ko-KR" sz="1050" dirty="0">
                <a:latin typeface="+mn-ea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5066672" y="1738536"/>
            <a:ext cx="42868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[ SPI </a:t>
            </a:r>
            <a:r>
              <a:rPr lang="ko-KR" altLang="en-US" sz="1200" dirty="0">
                <a:latin typeface="+mn-ea"/>
              </a:rPr>
              <a:t>결과 별 </a:t>
            </a:r>
            <a:r>
              <a:rPr lang="ko-KR" altLang="en-US" sz="1200" dirty="0" err="1">
                <a:latin typeface="+mn-ea"/>
              </a:rPr>
              <a:t>싸이클타임</a:t>
            </a:r>
            <a:r>
              <a:rPr lang="ko-KR" altLang="en-US" sz="1200" dirty="0">
                <a:latin typeface="+mn-ea"/>
              </a:rPr>
              <a:t> </a:t>
            </a:r>
            <a:r>
              <a:rPr lang="en-US" altLang="ko-KR" sz="1200" dirty="0">
                <a:latin typeface="+mn-ea"/>
              </a:rPr>
              <a:t>box-plot ]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6716" y="118940"/>
            <a:ext cx="3308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DVRS </a:t>
            </a:r>
            <a:r>
              <a:rPr lang="ko-KR" altLang="en-US" sz="2000" b="1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솔더크림</a:t>
            </a:r>
            <a:r>
              <a:rPr lang="ko-KR" altLang="en-US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데이터 분석</a:t>
            </a:r>
          </a:p>
        </p:txBody>
      </p:sp>
    </p:spTree>
    <p:extLst>
      <p:ext uri="{BB962C8B-B14F-4D97-AF65-F5344CB8AC3E}">
        <p14:creationId xmlns:p14="http://schemas.microsoft.com/office/powerpoint/2010/main" val="2665419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96716" y="624256"/>
            <a:ext cx="9662748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5346995"/>
              </p:ext>
            </p:extLst>
          </p:nvPr>
        </p:nvGraphicFramePr>
        <p:xfrm>
          <a:off x="3082000" y="4779340"/>
          <a:ext cx="5394304" cy="8003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91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81389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13898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813898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813898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813898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813898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</a:tblGrid>
              <a:tr h="27871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최소값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평균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중앙값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최대값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표준편차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바코드 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6084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FAIL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11.54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15.05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15.12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15.61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0.59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174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6084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GOOD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4.45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14.21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14.20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15.83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1.08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23778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4298038" y="1769060"/>
            <a:ext cx="1627369" cy="3336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</a:rPr>
              <a:t>[</a:t>
            </a:r>
            <a:r>
              <a:rPr lang="ko-KR" altLang="en-US" sz="1200" dirty="0">
                <a:latin typeface="+mn-ea"/>
              </a:rPr>
              <a:t> 평균 압력 별 빈도 </a:t>
            </a:r>
            <a:r>
              <a:rPr lang="en-US" altLang="ko-KR" sz="1200" dirty="0">
                <a:latin typeface="+mn-ea"/>
              </a:rPr>
              <a:t>]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r="22622"/>
          <a:stretch/>
        </p:blipFill>
        <p:spPr>
          <a:xfrm>
            <a:off x="1028698" y="5038192"/>
            <a:ext cx="1894377" cy="132463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77560" y="1303059"/>
            <a:ext cx="1601721" cy="3336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 startAt="2"/>
            </a:pPr>
            <a:r>
              <a:rPr lang="ko-KR" altLang="en-US" sz="1200" b="1" dirty="0" err="1">
                <a:latin typeface="+mn-ea"/>
              </a:rPr>
              <a:t>스퀴즈</a:t>
            </a:r>
            <a:r>
              <a:rPr lang="ko-KR" altLang="en-US" sz="1200" b="1" dirty="0">
                <a:latin typeface="+mn-ea"/>
              </a:rPr>
              <a:t> 평균 압력</a:t>
            </a:r>
            <a:endParaRPr lang="en-US" altLang="ko-KR" sz="1200" b="1" dirty="0">
              <a:latin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9363" y="779238"/>
            <a:ext cx="1495922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latin typeface="+mn-ea"/>
              </a:rPr>
              <a:t>항목 별 분석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082000" y="5703704"/>
            <a:ext cx="5394304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latin typeface="+mn-ea"/>
              </a:rPr>
              <a:t>스퀴즈</a:t>
            </a:r>
            <a:r>
              <a:rPr lang="ko-KR" altLang="en-US" sz="1200" dirty="0">
                <a:latin typeface="+mn-ea"/>
              </a:rPr>
              <a:t> 평균 값은 </a:t>
            </a:r>
            <a:r>
              <a:rPr lang="en-US" altLang="ko-KR" sz="1200" dirty="0">
                <a:latin typeface="+mn-ea"/>
              </a:rPr>
              <a:t>14~14.5 , 15~15.5 </a:t>
            </a:r>
            <a:r>
              <a:rPr lang="ko-KR" altLang="en-US" sz="1200" dirty="0">
                <a:latin typeface="+mn-ea"/>
              </a:rPr>
              <a:t>구간의 값이 가장 많음</a:t>
            </a:r>
            <a:endParaRPr lang="en-US" altLang="ko-KR" sz="12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</a:rPr>
              <a:t>☞ 불량인 경우</a:t>
            </a:r>
            <a:r>
              <a:rPr lang="en-US" altLang="ko-KR" sz="1200" b="1" dirty="0">
                <a:latin typeface="+mn-ea"/>
              </a:rPr>
              <a:t> </a:t>
            </a:r>
            <a:r>
              <a:rPr lang="ko-KR" altLang="en-US" sz="1200" b="1" dirty="0" err="1">
                <a:latin typeface="+mn-ea"/>
              </a:rPr>
              <a:t>스퀴즈</a:t>
            </a:r>
            <a:r>
              <a:rPr lang="ko-KR" altLang="en-US" sz="1200" b="1" dirty="0">
                <a:latin typeface="+mn-ea"/>
              </a:rPr>
              <a:t> 압력 평균이 더 높음</a:t>
            </a:r>
            <a:endParaRPr lang="en-US" altLang="ko-KR" sz="1200" b="1" dirty="0">
              <a:latin typeface="+mn-ea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809041" y="2102677"/>
            <a:ext cx="6667263" cy="1457095"/>
            <a:chOff x="1809041" y="2102677"/>
            <a:chExt cx="6565122" cy="1457095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3"/>
            <a:srcRect r="11183"/>
            <a:stretch/>
          </p:blipFill>
          <p:spPr>
            <a:xfrm>
              <a:off x="1885866" y="2102677"/>
              <a:ext cx="6488297" cy="1457095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>
              <a:off x="1809041" y="2532838"/>
              <a:ext cx="270240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50" dirty="0">
                  <a:latin typeface="+mn-ea"/>
                </a:rPr>
                <a:t>빈</a:t>
              </a:r>
              <a:endParaRPr lang="en-US" altLang="ko-KR" sz="1050" dirty="0">
                <a:latin typeface="+mn-ea"/>
              </a:endParaRPr>
            </a:p>
            <a:p>
              <a:pPr algn="ctr"/>
              <a:r>
                <a:rPr lang="ko-KR" altLang="en-US" sz="1050" dirty="0">
                  <a:latin typeface="+mn-ea"/>
                </a:rPr>
                <a:t>도</a:t>
              </a:r>
              <a:endParaRPr lang="en-US" altLang="ko-KR" sz="1050" dirty="0">
                <a:latin typeface="+mn-ea"/>
              </a:endParaRPr>
            </a:p>
          </p:txBody>
        </p:sp>
      </p:grpSp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9431168"/>
              </p:ext>
            </p:extLst>
          </p:nvPr>
        </p:nvGraphicFramePr>
        <p:xfrm>
          <a:off x="1028698" y="3429726"/>
          <a:ext cx="7447607" cy="115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734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73119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9883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779883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779883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779883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779883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779883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779883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  <a:gridCol w="779883">
                  <a:extLst>
                    <a:ext uri="{9D8B030D-6E8A-4147-A177-3AD203B41FA5}">
                      <a16:colId xmlns="" xmlns:a16="http://schemas.microsoft.com/office/drawing/2014/main" val="20009"/>
                    </a:ext>
                  </a:extLst>
                </a:gridCol>
              </a:tblGrid>
              <a:tr h="18356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구간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~12.5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~13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~13.5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~14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~14.5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~15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~15.5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~max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71798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FAIL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바코드수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129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71798">
                <a:tc vMerge="1">
                  <a:txBody>
                    <a:bodyPr/>
                    <a:lstStyle/>
                    <a:p>
                      <a:pPr algn="ctr"/>
                      <a:endParaRPr lang="en-US" altLang="ko-KR" sz="10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평균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11.64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-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-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13.95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14.17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14.91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15.20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15.54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71798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GOOD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바코드수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2784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1821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9422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3543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5929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257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71798">
                <a:tc vMerge="1">
                  <a:txBody>
                    <a:bodyPr/>
                    <a:lstStyle/>
                    <a:p>
                      <a:pPr algn="ctr"/>
                      <a:endParaRPr lang="en-US" altLang="ko-KR" sz="10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평균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11.59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12.62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-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13.94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14.14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14.85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15.19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15.57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96716" y="118940"/>
            <a:ext cx="3308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DVRS </a:t>
            </a:r>
            <a:r>
              <a:rPr lang="ko-KR" altLang="en-US" sz="2000" b="1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솔더크림</a:t>
            </a:r>
            <a:r>
              <a:rPr lang="ko-KR" altLang="en-US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데이터 분석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028698" y="4702155"/>
            <a:ext cx="1921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</a:rPr>
              <a:t>[ </a:t>
            </a:r>
            <a:r>
              <a:rPr lang="ko-KR" altLang="en-US" sz="1200" dirty="0">
                <a:latin typeface="+mn-ea"/>
              </a:rPr>
              <a:t>양품</a:t>
            </a:r>
            <a:r>
              <a:rPr lang="en-US" altLang="ko-KR" sz="1200" dirty="0">
                <a:latin typeface="+mn-ea"/>
              </a:rPr>
              <a:t>/</a:t>
            </a:r>
            <a:r>
              <a:rPr lang="ko-KR" altLang="en-US" sz="1200" dirty="0">
                <a:latin typeface="+mn-ea"/>
              </a:rPr>
              <a:t>불량 별 </a:t>
            </a:r>
            <a:r>
              <a:rPr lang="en-US" altLang="ko-KR" sz="1200" dirty="0">
                <a:latin typeface="+mn-ea"/>
              </a:rPr>
              <a:t>box-plot ]</a:t>
            </a:r>
          </a:p>
        </p:txBody>
      </p:sp>
    </p:spTree>
    <p:extLst>
      <p:ext uri="{BB962C8B-B14F-4D97-AF65-F5344CB8AC3E}">
        <p14:creationId xmlns:p14="http://schemas.microsoft.com/office/powerpoint/2010/main" val="2163219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96716" y="624256"/>
            <a:ext cx="9662748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97534"/>
              </p:ext>
            </p:extLst>
          </p:nvPr>
        </p:nvGraphicFramePr>
        <p:xfrm>
          <a:off x="3095623" y="4799085"/>
          <a:ext cx="5380684" cy="8003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962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81184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11843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811843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811843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811843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811843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</a:tblGrid>
              <a:tr h="27871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최소값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평균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중앙값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최대값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표준편차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바코드 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6084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FAIL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10.90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14.15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14.22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14.85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0.54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174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6084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GOOD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4.43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13.57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13.8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14.94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0.98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23778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r="10183"/>
          <a:stretch/>
        </p:blipFill>
        <p:spPr>
          <a:xfrm>
            <a:off x="1913427" y="2079091"/>
            <a:ext cx="6562873" cy="14580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r="19558"/>
          <a:stretch/>
        </p:blipFill>
        <p:spPr>
          <a:xfrm>
            <a:off x="1028698" y="5082523"/>
            <a:ext cx="1863471" cy="131466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6716" y="118940"/>
            <a:ext cx="3308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DVRS </a:t>
            </a:r>
            <a:r>
              <a:rPr lang="ko-KR" altLang="en-US" sz="2000" b="1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솔더크림</a:t>
            </a:r>
            <a:r>
              <a:rPr lang="ko-KR" altLang="en-US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데이터 분석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298038" y="1769060"/>
            <a:ext cx="162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</a:rPr>
              <a:t>[</a:t>
            </a:r>
            <a:r>
              <a:rPr lang="ko-KR" altLang="en-US" sz="1200" dirty="0">
                <a:latin typeface="+mn-ea"/>
              </a:rPr>
              <a:t> 최소 압력 별 빈도 </a:t>
            </a:r>
            <a:r>
              <a:rPr lang="en-US" altLang="ko-KR" sz="1200" dirty="0">
                <a:latin typeface="+mn-ea"/>
              </a:rPr>
              <a:t>]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77560" y="1303059"/>
            <a:ext cx="1601721" cy="3336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 startAt="3"/>
            </a:pPr>
            <a:r>
              <a:rPr lang="ko-KR" altLang="en-US" sz="1200" b="1" dirty="0" err="1">
                <a:latin typeface="+mn-ea"/>
              </a:rPr>
              <a:t>스퀴즈</a:t>
            </a:r>
            <a:r>
              <a:rPr lang="ko-KR" altLang="en-US" sz="1200" b="1" dirty="0">
                <a:latin typeface="+mn-ea"/>
              </a:rPr>
              <a:t> 최소 압력</a:t>
            </a:r>
            <a:endParaRPr lang="en-US" altLang="ko-KR" sz="1200" b="1" dirty="0">
              <a:latin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99363" y="779238"/>
            <a:ext cx="1495922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latin typeface="+mn-ea"/>
              </a:rPr>
              <a:t>항목 별 분석</a:t>
            </a:r>
            <a:endParaRPr lang="ko-KR" altLang="en-US" sz="1200" dirty="0">
              <a:latin typeface="+mn-ea"/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8135069"/>
              </p:ext>
            </p:extLst>
          </p:nvPr>
        </p:nvGraphicFramePr>
        <p:xfrm>
          <a:off x="1028700" y="3400386"/>
          <a:ext cx="7447600" cy="115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734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73119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9882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779882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779882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779882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779882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779882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779882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  <a:gridCol w="779882">
                  <a:extLst>
                    <a:ext uri="{9D8B030D-6E8A-4147-A177-3AD203B41FA5}">
                      <a16:colId xmlns="" xmlns:a16="http://schemas.microsoft.com/office/drawing/2014/main" val="20009"/>
                    </a:ext>
                  </a:extLst>
                </a:gridCol>
              </a:tblGrid>
              <a:tr h="18356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구간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~10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~11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~12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~13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~13.5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~14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~14.5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~15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71798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FAIL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바코드수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3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34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101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33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71798">
                <a:tc vMerge="1">
                  <a:txBody>
                    <a:bodyPr/>
                    <a:lstStyle/>
                    <a:p>
                      <a:pPr algn="ctr"/>
                      <a:endParaRPr lang="en-US" altLang="ko-KR" sz="10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평균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-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10.90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11.34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-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13.28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13.84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14.24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14.62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71798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GOOD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바코드수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202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80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2524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836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3613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8801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5205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2517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71798">
                <a:tc vMerge="1">
                  <a:txBody>
                    <a:bodyPr/>
                    <a:lstStyle/>
                    <a:p>
                      <a:pPr algn="ctr"/>
                      <a:endParaRPr lang="en-US" altLang="ko-KR" sz="10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평균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9.56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10.95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11.39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12.85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13.28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13.76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14.26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14.68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1809041" y="2532838"/>
            <a:ext cx="270240" cy="4308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latin typeface="+mn-ea"/>
              </a:rPr>
              <a:t>빈</a:t>
            </a:r>
            <a:endParaRPr lang="en-US" altLang="ko-KR" sz="1050" dirty="0">
              <a:latin typeface="+mn-ea"/>
            </a:endParaRPr>
          </a:p>
          <a:p>
            <a:pPr algn="ctr"/>
            <a:r>
              <a:rPr lang="ko-KR" altLang="en-US" sz="1050" dirty="0">
                <a:latin typeface="+mn-ea"/>
              </a:rPr>
              <a:t>도</a:t>
            </a:r>
            <a:endParaRPr lang="en-US" altLang="ko-KR" sz="1050" dirty="0">
              <a:latin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028698" y="4702155"/>
            <a:ext cx="1921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</a:rPr>
              <a:t>[ </a:t>
            </a:r>
            <a:r>
              <a:rPr lang="ko-KR" altLang="en-US" sz="1200" dirty="0">
                <a:latin typeface="+mn-ea"/>
              </a:rPr>
              <a:t>양품</a:t>
            </a:r>
            <a:r>
              <a:rPr lang="en-US" altLang="ko-KR" sz="1200" dirty="0">
                <a:latin typeface="+mn-ea"/>
              </a:rPr>
              <a:t>/</a:t>
            </a:r>
            <a:r>
              <a:rPr lang="ko-KR" altLang="en-US" sz="1200" dirty="0">
                <a:latin typeface="+mn-ea"/>
              </a:rPr>
              <a:t>불량 별 </a:t>
            </a:r>
            <a:r>
              <a:rPr lang="en-US" altLang="ko-KR" sz="1200" dirty="0">
                <a:latin typeface="+mn-ea"/>
              </a:rPr>
              <a:t>box-plot ]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082000" y="5703704"/>
            <a:ext cx="5394304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latin typeface="+mn-ea"/>
              </a:rPr>
              <a:t>스퀴즈</a:t>
            </a:r>
            <a:r>
              <a:rPr lang="ko-KR" altLang="en-US" sz="1200" dirty="0">
                <a:latin typeface="+mn-ea"/>
              </a:rPr>
              <a:t> 최소 값은 </a:t>
            </a:r>
            <a:r>
              <a:rPr lang="en-US" altLang="ko-KR" sz="1200" dirty="0">
                <a:latin typeface="+mn-ea"/>
              </a:rPr>
              <a:t>13.5~14.5 </a:t>
            </a:r>
            <a:r>
              <a:rPr lang="ko-KR" altLang="en-US" sz="1200" dirty="0">
                <a:latin typeface="+mn-ea"/>
              </a:rPr>
              <a:t>구간의 값이 가장 많음</a:t>
            </a:r>
            <a:endParaRPr lang="en-US" altLang="ko-KR" sz="12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</a:rPr>
              <a:t>☞ 불량인 경우 </a:t>
            </a:r>
            <a:r>
              <a:rPr lang="ko-KR" altLang="en-US" sz="1200" b="1" dirty="0" err="1">
                <a:latin typeface="+mn-ea"/>
              </a:rPr>
              <a:t>스퀴즈</a:t>
            </a:r>
            <a:r>
              <a:rPr lang="ko-KR" altLang="en-US" sz="1200" b="1" dirty="0">
                <a:latin typeface="+mn-ea"/>
              </a:rPr>
              <a:t> 압력 최소값이 더 높음</a:t>
            </a:r>
            <a:endParaRPr lang="en-US" altLang="ko-KR" sz="12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97728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96716" y="624256"/>
            <a:ext cx="9662748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1600200"/>
              </p:ext>
            </p:extLst>
          </p:nvPr>
        </p:nvGraphicFramePr>
        <p:xfrm>
          <a:off x="3082003" y="4798099"/>
          <a:ext cx="5394297" cy="8003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91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81389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1389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813897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813897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813897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813897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</a:tblGrid>
              <a:tr h="27871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최소값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평균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중앙값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최대값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표준편차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바코드 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6084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FAIL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12.22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15.40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15.46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16.12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0.57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174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6084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GOOD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5.23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14.54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14.49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16.66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0.99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23778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r="8928"/>
          <a:stretch/>
        </p:blipFill>
        <p:spPr>
          <a:xfrm>
            <a:off x="1933575" y="2059838"/>
            <a:ext cx="6542725" cy="141678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r="18265"/>
          <a:stretch/>
        </p:blipFill>
        <p:spPr>
          <a:xfrm>
            <a:off x="1029346" y="5071487"/>
            <a:ext cx="1808457" cy="131066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6716" y="118940"/>
            <a:ext cx="3308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DVRS </a:t>
            </a:r>
            <a:r>
              <a:rPr lang="ko-KR" altLang="en-US" sz="2000" b="1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솔더크림</a:t>
            </a:r>
            <a:r>
              <a:rPr lang="ko-KR" altLang="en-US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데이터 분석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7560" y="1303059"/>
            <a:ext cx="1601721" cy="3336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 startAt="4"/>
            </a:pPr>
            <a:r>
              <a:rPr lang="ko-KR" altLang="en-US" sz="1200" b="1" dirty="0" err="1">
                <a:latin typeface="+mn-ea"/>
              </a:rPr>
              <a:t>스퀴즈</a:t>
            </a:r>
            <a:r>
              <a:rPr lang="ko-KR" altLang="en-US" sz="1200" b="1" dirty="0">
                <a:latin typeface="+mn-ea"/>
              </a:rPr>
              <a:t> 최대 압력</a:t>
            </a:r>
            <a:endParaRPr lang="en-US" altLang="ko-KR" sz="1200" b="1" dirty="0">
              <a:latin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9363" y="779238"/>
            <a:ext cx="1495922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latin typeface="+mn-ea"/>
              </a:rPr>
              <a:t>항목 별 분석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98038" y="1769060"/>
            <a:ext cx="162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</a:rPr>
              <a:t>[</a:t>
            </a:r>
            <a:r>
              <a:rPr lang="ko-KR" altLang="en-US" sz="1200" dirty="0">
                <a:latin typeface="+mn-ea"/>
              </a:rPr>
              <a:t> 최대 압력 별 빈도 </a:t>
            </a:r>
            <a:r>
              <a:rPr lang="en-US" altLang="ko-KR" sz="1200" dirty="0">
                <a:latin typeface="+mn-ea"/>
              </a:rPr>
              <a:t>]</a:t>
            </a:r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6068770"/>
              </p:ext>
            </p:extLst>
          </p:nvPr>
        </p:nvGraphicFramePr>
        <p:xfrm>
          <a:off x="1028700" y="3400386"/>
          <a:ext cx="7556352" cy="115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323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516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59345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59345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593450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593450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593450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593450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593450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  <a:gridCol w="593450">
                  <a:extLst>
                    <a:ext uri="{9D8B030D-6E8A-4147-A177-3AD203B41FA5}">
                      <a16:colId xmlns="" xmlns:a16="http://schemas.microsoft.com/office/drawing/2014/main" val="20009"/>
                    </a:ext>
                  </a:extLst>
                </a:gridCol>
                <a:gridCol w="593450">
                  <a:extLst>
                    <a:ext uri="{9D8B030D-6E8A-4147-A177-3AD203B41FA5}">
                      <a16:colId xmlns="" xmlns:a16="http://schemas.microsoft.com/office/drawing/2014/main" val="20010"/>
                    </a:ext>
                  </a:extLst>
                </a:gridCol>
                <a:gridCol w="593450">
                  <a:extLst>
                    <a:ext uri="{9D8B030D-6E8A-4147-A177-3AD203B41FA5}">
                      <a16:colId xmlns="" xmlns:a16="http://schemas.microsoft.com/office/drawing/2014/main" val="20011"/>
                    </a:ext>
                  </a:extLst>
                </a:gridCol>
                <a:gridCol w="593450">
                  <a:extLst>
                    <a:ext uri="{9D8B030D-6E8A-4147-A177-3AD203B41FA5}">
                      <a16:colId xmlns="" xmlns:a16="http://schemas.microsoft.com/office/drawing/2014/main" val="20012"/>
                    </a:ext>
                  </a:extLst>
                </a:gridCol>
              </a:tblGrid>
              <a:tr h="18356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구간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~10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~11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~12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~13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~13.5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~14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~14.5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~15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~15.5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~16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~max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71798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FAIL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바코드수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3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83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73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7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71798">
                <a:tc vMerge="1">
                  <a:txBody>
                    <a:bodyPr/>
                    <a:lstStyle/>
                    <a:p>
                      <a:pPr algn="ctr"/>
                      <a:endParaRPr lang="en-US" altLang="ko-KR" sz="10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평균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-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-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-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12.24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-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13.64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14.19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14.79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15.29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15.72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16.08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71798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GOOD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바코드수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180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2427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51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114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9214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2124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6446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3006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194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71798">
                <a:tc vMerge="1">
                  <a:txBody>
                    <a:bodyPr/>
                    <a:lstStyle/>
                    <a:p>
                      <a:pPr algn="ctr"/>
                      <a:endParaRPr lang="en-US" altLang="ko-KR" sz="10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평균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effectLst/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5.23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10.56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11.10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12.39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13.25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13.74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14.26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14.67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15.29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15.67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16.11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1028698" y="4702155"/>
            <a:ext cx="1921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</a:rPr>
              <a:t>[ </a:t>
            </a:r>
            <a:r>
              <a:rPr lang="ko-KR" altLang="en-US" sz="1200" dirty="0">
                <a:latin typeface="+mn-ea"/>
              </a:rPr>
              <a:t>양품</a:t>
            </a:r>
            <a:r>
              <a:rPr lang="en-US" altLang="ko-KR" sz="1200" dirty="0">
                <a:latin typeface="+mn-ea"/>
              </a:rPr>
              <a:t>/</a:t>
            </a:r>
            <a:r>
              <a:rPr lang="ko-KR" altLang="en-US" sz="1200" dirty="0">
                <a:latin typeface="+mn-ea"/>
              </a:rPr>
              <a:t>불량 별 </a:t>
            </a:r>
            <a:r>
              <a:rPr lang="en-US" altLang="ko-KR" sz="1200" dirty="0">
                <a:latin typeface="+mn-ea"/>
              </a:rPr>
              <a:t>box-plot ]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082000" y="5703704"/>
            <a:ext cx="5394304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latin typeface="+mn-ea"/>
              </a:rPr>
              <a:t>스퀴즈</a:t>
            </a:r>
            <a:r>
              <a:rPr lang="ko-KR" altLang="en-US" sz="1200" dirty="0">
                <a:latin typeface="+mn-ea"/>
              </a:rPr>
              <a:t> 최대 값은 </a:t>
            </a:r>
            <a:r>
              <a:rPr lang="en-US" altLang="ko-KR" sz="1200" dirty="0">
                <a:latin typeface="+mn-ea"/>
              </a:rPr>
              <a:t>14~14.5, 15~15.5 </a:t>
            </a:r>
            <a:r>
              <a:rPr lang="ko-KR" altLang="en-US" sz="1200" dirty="0">
                <a:latin typeface="+mn-ea"/>
              </a:rPr>
              <a:t>구간의 값이 가장 많음</a:t>
            </a:r>
            <a:endParaRPr lang="en-US" altLang="ko-KR" sz="12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</a:rPr>
              <a:t>☞ 불량인 경우 </a:t>
            </a:r>
            <a:r>
              <a:rPr lang="ko-KR" altLang="en-US" sz="1200" b="1" dirty="0" err="1">
                <a:latin typeface="+mn-ea"/>
              </a:rPr>
              <a:t>스퀴즈</a:t>
            </a:r>
            <a:r>
              <a:rPr lang="ko-KR" altLang="en-US" sz="1200" b="1" dirty="0">
                <a:latin typeface="+mn-ea"/>
              </a:rPr>
              <a:t> 압력 최대값이 더 높음</a:t>
            </a:r>
            <a:endParaRPr lang="en-US" altLang="ko-KR" sz="12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02298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96716" y="624256"/>
            <a:ext cx="9662748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r="8311"/>
          <a:stretch/>
        </p:blipFill>
        <p:spPr>
          <a:xfrm>
            <a:off x="477560" y="2214063"/>
            <a:ext cx="4660888" cy="13645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8448" y="2240980"/>
            <a:ext cx="4469585" cy="1310665"/>
          </a:xfrm>
          <a:prstGeom prst="rect">
            <a:avLst/>
          </a:prstGeom>
        </p:spPr>
      </p:pic>
      <p:grpSp>
        <p:nvGrpSpPr>
          <p:cNvPr id="7" name="그룹 6"/>
          <p:cNvGrpSpPr/>
          <p:nvPr/>
        </p:nvGrpSpPr>
        <p:grpSpPr>
          <a:xfrm>
            <a:off x="8584991" y="1861762"/>
            <a:ext cx="1103800" cy="369332"/>
            <a:chOff x="8065114" y="4423080"/>
            <a:chExt cx="1103800" cy="369332"/>
          </a:xfrm>
        </p:grpSpPr>
        <p:sp>
          <p:nvSpPr>
            <p:cNvPr id="11" name="TextBox 10"/>
            <p:cNvSpPr txBox="1"/>
            <p:nvPr/>
          </p:nvSpPr>
          <p:spPr>
            <a:xfrm>
              <a:off x="8096184" y="4423080"/>
              <a:ext cx="10727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 dirty="0">
                  <a:latin typeface="+mn-ea"/>
                </a:rPr>
                <a:t>불량 발생 일자</a:t>
              </a:r>
              <a:endParaRPr lang="en-US" altLang="ko-KR" sz="900" dirty="0">
                <a:latin typeface="+mn-ea"/>
              </a:endParaRPr>
            </a:p>
            <a:p>
              <a:r>
                <a:rPr lang="ko-KR" altLang="en-US" sz="900" dirty="0">
                  <a:latin typeface="+mn-ea"/>
                </a:rPr>
                <a:t>불량 </a:t>
              </a:r>
              <a:r>
                <a:rPr lang="ko-KR" altLang="en-US" sz="900" dirty="0" err="1">
                  <a:latin typeface="+mn-ea"/>
                </a:rPr>
                <a:t>미발생</a:t>
              </a:r>
              <a:r>
                <a:rPr lang="ko-KR" altLang="en-US" sz="900" dirty="0">
                  <a:latin typeface="+mn-ea"/>
                </a:rPr>
                <a:t> 일자</a:t>
              </a:r>
              <a:endParaRPr lang="en-US" altLang="ko-KR" sz="900" dirty="0">
                <a:latin typeface="+mn-ea"/>
              </a:endParaRP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8065114" y="4487205"/>
              <a:ext cx="100240" cy="100240"/>
            </a:xfrm>
            <a:prstGeom prst="rect">
              <a:avLst/>
            </a:prstGeom>
            <a:solidFill>
              <a:srgbClr val="CE35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8065114" y="4640944"/>
              <a:ext cx="100240" cy="100240"/>
            </a:xfrm>
            <a:prstGeom prst="rect">
              <a:avLst/>
            </a:prstGeom>
            <a:solidFill>
              <a:srgbClr val="87CE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96716" y="118940"/>
            <a:ext cx="3308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DVRS </a:t>
            </a:r>
            <a:r>
              <a:rPr lang="ko-KR" altLang="en-US" sz="2000" b="1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솔더크림</a:t>
            </a:r>
            <a:r>
              <a:rPr lang="ko-KR" altLang="en-US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데이터 분석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77560" y="1303059"/>
            <a:ext cx="723275" cy="3336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 startAt="5"/>
            </a:pPr>
            <a:r>
              <a:rPr lang="ko-KR" altLang="en-US" sz="1200" b="1" dirty="0">
                <a:latin typeface="+mn-ea"/>
              </a:rPr>
              <a:t>습도</a:t>
            </a:r>
            <a:endParaRPr lang="en-US" altLang="ko-KR" sz="1200" b="1" dirty="0">
              <a:latin typeface="+mn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99363" y="779238"/>
            <a:ext cx="1495922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latin typeface="+mn-ea"/>
              </a:rPr>
              <a:t>항목 별 분석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412626" y="1845554"/>
            <a:ext cx="1572866" cy="3336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latin typeface="+mn-ea"/>
              </a:rPr>
              <a:t>[</a:t>
            </a:r>
            <a:r>
              <a:rPr lang="ko-KR" altLang="en-US" sz="1200" dirty="0">
                <a:latin typeface="+mn-ea"/>
              </a:rPr>
              <a:t> 습도 빈도 그래프 </a:t>
            </a:r>
            <a:r>
              <a:rPr lang="en-US" altLang="ko-KR" sz="1200" dirty="0">
                <a:latin typeface="+mn-ea"/>
              </a:rPr>
              <a:t>]</a:t>
            </a:r>
          </a:p>
        </p:txBody>
      </p: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1276280"/>
              </p:ext>
            </p:extLst>
          </p:nvPr>
        </p:nvGraphicFramePr>
        <p:xfrm>
          <a:off x="2658052" y="3847817"/>
          <a:ext cx="4504684" cy="8003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35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4827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51671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648272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648272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779834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843970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</a:tblGrid>
              <a:tr h="27871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/>
                        </a:solidFill>
                        <a:latin typeface="바탕체" panose="02030609000101010101" pitchFamily="17" charset="-127"/>
                        <a:ea typeface="바탕체" panose="02030609000101010101" pitchFamily="17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최소값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평균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중앙값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최대값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표준편차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바코드 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6084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FAIL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35.2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39.95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40.9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43.1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2.22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174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6084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GOOD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30.4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38.58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38.3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45.6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2.32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바탕체" panose="02030609000101010101" pitchFamily="17" charset="-127"/>
                          <a:ea typeface="바탕체" panose="02030609000101010101" pitchFamily="17" charset="-127"/>
                        </a:rPr>
                        <a:t>23778</a:t>
                      </a:r>
                    </a:p>
                  </a:txBody>
                  <a:tcPr marL="47625" marR="47625" marT="38100" marB="381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6455889" y="1845554"/>
            <a:ext cx="1915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latin typeface="+mn-ea"/>
              </a:rPr>
              <a:t>[ </a:t>
            </a:r>
            <a:r>
              <a:rPr lang="ko-KR" altLang="en-US" sz="1200" dirty="0">
                <a:latin typeface="+mn-ea"/>
              </a:rPr>
              <a:t>일자 별 습도 </a:t>
            </a:r>
            <a:r>
              <a:rPr lang="en-US" altLang="ko-KR" sz="1200" dirty="0">
                <a:latin typeface="+mn-ea"/>
              </a:rPr>
              <a:t>box-plot ]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658052" y="4959056"/>
            <a:ext cx="4504684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</a:rPr>
              <a:t>습도는 </a:t>
            </a:r>
            <a:r>
              <a:rPr lang="ko-KR" altLang="en-US" sz="1200" dirty="0" err="1">
                <a:latin typeface="+mn-ea"/>
              </a:rPr>
              <a:t>일자별로</a:t>
            </a:r>
            <a:r>
              <a:rPr lang="ko-KR" altLang="en-US" sz="1200" dirty="0">
                <a:latin typeface="+mn-ea"/>
              </a:rPr>
              <a:t> 값의 변화가 큼</a:t>
            </a:r>
            <a:endParaRPr lang="en-US" altLang="ko-KR" sz="12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</a:rPr>
              <a:t>☞ 불량이 발생할 때 습도가 높음</a:t>
            </a:r>
            <a:endParaRPr lang="en-US" altLang="ko-KR" sz="12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92002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1634</TotalTime>
  <Words>1104</Words>
  <Application>Microsoft Office PowerPoint</Application>
  <PresentationFormat>A4 용지(210x297mm)</PresentationFormat>
  <Paragraphs>653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HY헤드라인M</vt:lpstr>
      <vt:lpstr>맑은 고딕</vt:lpstr>
      <vt:lpstr>바탕체</vt:lpstr>
      <vt:lpstr>Arial</vt:lpstr>
      <vt:lpstr>Calibri</vt:lpstr>
      <vt:lpstr>Calibri Light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정보라</dc:creator>
  <cp:lastModifiedBy>정보라</cp:lastModifiedBy>
  <cp:revision>256</cp:revision>
  <cp:lastPrinted>2020-01-15T06:33:27Z</cp:lastPrinted>
  <dcterms:created xsi:type="dcterms:W3CDTF">2019-12-30T06:06:24Z</dcterms:created>
  <dcterms:modified xsi:type="dcterms:W3CDTF">2020-05-14T01:46:15Z</dcterms:modified>
</cp:coreProperties>
</file>